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</p:sldMasterIdLst>
  <p:notesMasterIdLst>
    <p:notesMasterId r:id="rId50"/>
  </p:notesMasterIdLst>
  <p:handoutMasterIdLst>
    <p:handoutMasterId r:id="rId51"/>
  </p:handoutMasterIdLst>
  <p:sldIdLst>
    <p:sldId id="276" r:id="rId5"/>
    <p:sldId id="615" r:id="rId6"/>
    <p:sldId id="737" r:id="rId7"/>
    <p:sldId id="738" r:id="rId8"/>
    <p:sldId id="745" r:id="rId9"/>
    <p:sldId id="739" r:id="rId10"/>
    <p:sldId id="740" r:id="rId11"/>
    <p:sldId id="741" r:id="rId12"/>
    <p:sldId id="742" r:id="rId13"/>
    <p:sldId id="743" r:id="rId14"/>
    <p:sldId id="744" r:id="rId15"/>
    <p:sldId id="663" r:id="rId16"/>
    <p:sldId id="746" r:id="rId17"/>
    <p:sldId id="748" r:id="rId18"/>
    <p:sldId id="749" r:id="rId19"/>
    <p:sldId id="751" r:id="rId20"/>
    <p:sldId id="750" r:id="rId21"/>
    <p:sldId id="752" r:id="rId22"/>
    <p:sldId id="676" r:id="rId23"/>
    <p:sldId id="677" r:id="rId24"/>
    <p:sldId id="678" r:id="rId25"/>
    <p:sldId id="694" r:id="rId26"/>
    <p:sldId id="664" r:id="rId27"/>
    <p:sldId id="656" r:id="rId28"/>
    <p:sldId id="625" r:id="rId29"/>
    <p:sldId id="705" r:id="rId30"/>
    <p:sldId id="696" r:id="rId31"/>
    <p:sldId id="687" r:id="rId32"/>
    <p:sldId id="753" r:id="rId33"/>
    <p:sldId id="667" r:id="rId34"/>
    <p:sldId id="668" r:id="rId35"/>
    <p:sldId id="669" r:id="rId36"/>
    <p:sldId id="670" r:id="rId37"/>
    <p:sldId id="671" r:id="rId38"/>
    <p:sldId id="672" r:id="rId39"/>
    <p:sldId id="673" r:id="rId40"/>
    <p:sldId id="674" r:id="rId41"/>
    <p:sldId id="679" r:id="rId42"/>
    <p:sldId id="720" r:id="rId43"/>
    <p:sldId id="723" r:id="rId44"/>
    <p:sldId id="724" r:id="rId45"/>
    <p:sldId id="725" r:id="rId46"/>
    <p:sldId id="726" r:id="rId47"/>
    <p:sldId id="728" r:id="rId48"/>
    <p:sldId id="731" r:id="rId49"/>
  </p:sldIdLst>
  <p:sldSz cx="12192000" cy="6858000"/>
  <p:notesSz cx="6881813" cy="92964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9112" autoAdjust="0"/>
  </p:normalViewPr>
  <p:slideViewPr>
    <p:cSldViewPr snapToGrid="0">
      <p:cViewPr varScale="1">
        <p:scale>
          <a:sx n="79" d="100"/>
          <a:sy n="79" d="100"/>
        </p:scale>
        <p:origin x="132" y="9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41AC4-4C60-420F-97AE-D16BEFC7526D}" type="datetimeFigureOut">
              <a:rPr lang="es-PE" smtClean="0"/>
              <a:t>07/04/2021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4899D-F02B-40E6-846E-0C3816172D0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6239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77E63F27-1230-4557-8B53-E24B13809A56}" type="datetimeFigureOut">
              <a:rPr lang="es-PE" smtClean="0"/>
              <a:t>07/04/2021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EFF0D25D-B591-4C7B-A765-93133934C84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0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Para formular el POI, es conveniente recordar que pertenecemos</a:t>
            </a:r>
            <a:r>
              <a:rPr lang="es-MX" baseline="0" dirty="0" smtClean="0"/>
              <a:t> al Poder Ejecutivo, sabiendo que el Estado Peruano tienen 4 poderes, uno de ellos el Poder Ejecutivo, al cual pertenecemos como Sector Defensa, donde se encuentran las IIAA y el CCFFAA.</a:t>
            </a:r>
          </a:p>
          <a:p>
            <a:r>
              <a:rPr lang="es-MX" baseline="0" dirty="0" smtClean="0"/>
              <a:t>Este Poder Ejecutivo, tiene su Ley, la 29158, denominada LOPE o Ley del Poder Ejecutivo, Ley que debemos cumplir tanto las IIAA como el CCFFAA.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27D68-B34B-4EF4-A831-362B99179A60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 smtClean="0"/>
              <a:t>Definicion</a:t>
            </a:r>
            <a:r>
              <a:rPr lang="es-PE" baseline="0" dirty="0" smtClean="0"/>
              <a:t> operacional: </a:t>
            </a:r>
            <a:r>
              <a:rPr lang="es-PE" i="1" dirty="0"/>
              <a:t>Es el procedimiento mediante el cual se estandariza, precisa y describen los contenidos del producto (bienes y servicios) entregados al grupo poblacional que recibe el producto. Deberá responder a las siguientes preguntas: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¿Qué bienes y/o servicios – específicos recibirá el grupo poblacional que recibe el producto?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¿Cuál es la modalidad de entrega del producto al grupo poblacional que recibe el producto? </a:t>
            </a:r>
            <a:endParaRPr lang="es-PE" dirty="0"/>
          </a:p>
          <a:p>
            <a:r>
              <a:rPr lang="es-PE" b="1" dirty="0"/>
              <a:t>- ¿Quién realiza la entrega del producto? </a:t>
            </a:r>
            <a:endParaRPr lang="es-PE" dirty="0"/>
          </a:p>
          <a:p>
            <a:pPr marL="173336" indent="-173336">
              <a:buFontTx/>
              <a:buChar char="-"/>
            </a:pPr>
            <a:r>
              <a:rPr lang="es-PE" b="1" dirty="0"/>
              <a:t>¿Dónde se entrega el producto? </a:t>
            </a:r>
          </a:p>
          <a:p>
            <a:r>
              <a:rPr lang="es-PE" b="1" dirty="0"/>
              <a:t>Método de agregación: </a:t>
            </a:r>
            <a:r>
              <a:rPr lang="es-PE" i="1" dirty="0"/>
              <a:t>La realización del conjunto de las actividades permite obtener el producto, por lo tanto, se debe proponer un método que permita obtener de las metas físicas planteadas para las actividades y de la ejecución de dichas metas, las metas físicas de producto tanto programadas como ejecutadas. </a:t>
            </a:r>
            <a:endParaRPr lang="es-PE" dirty="0"/>
          </a:p>
          <a:p>
            <a:r>
              <a:rPr lang="es-PE" i="1" dirty="0"/>
              <a:t>Se proponen como métodos de agregación: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La suma de las metas físicas de las actividades (garantizando que las unidades de medida del producto y de las actividades es la misma). </a:t>
            </a:r>
            <a:endParaRPr lang="es-PE" dirty="0"/>
          </a:p>
          <a:p>
            <a:r>
              <a:rPr lang="es-PE" i="1" dirty="0"/>
              <a:t>La meta física de la actividad más relevante </a:t>
            </a:r>
            <a:endParaRPr lang="es-PE" dirty="0"/>
          </a:p>
          <a:p>
            <a:r>
              <a:rPr lang="es-PE" b="1" dirty="0"/>
              <a:t>- La meta física más alta alcanzada en las actividades </a:t>
            </a:r>
            <a:endParaRPr lang="es-PE" dirty="0"/>
          </a:p>
          <a:p>
            <a:r>
              <a:rPr lang="es-PE" b="1" dirty="0"/>
              <a:t>- La meta física más baja alcanzada en las actividades </a:t>
            </a:r>
            <a:endParaRPr lang="es-PE" dirty="0"/>
          </a:p>
          <a:p>
            <a:r>
              <a:rPr lang="es-PE" b="1" dirty="0"/>
              <a:t>- Una combinación de las anteriores </a:t>
            </a:r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F0D25D-B591-4C7B-A765-93133934C847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98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 smtClean="0"/>
              <a:t>Definicion</a:t>
            </a:r>
            <a:r>
              <a:rPr lang="es-PE" baseline="0" dirty="0" smtClean="0"/>
              <a:t> operacional: </a:t>
            </a:r>
            <a:r>
              <a:rPr lang="es-PE" i="1" dirty="0"/>
              <a:t>Es el procedimiento mediante el cual se estandariza, precisa y describen los contenidos del producto (bienes y servicios) entregados al grupo poblacional que recibe el producto. Deberá responder a las siguientes preguntas: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¿Qué bienes y/o servicios – específicos recibirá el grupo poblacional que recibe el producto?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¿Cuál es la modalidad de entrega del producto al grupo poblacional que recibe el producto? </a:t>
            </a:r>
            <a:endParaRPr lang="es-PE" dirty="0"/>
          </a:p>
          <a:p>
            <a:r>
              <a:rPr lang="es-PE" b="1" dirty="0"/>
              <a:t>- ¿Quién realiza la entrega del producto? </a:t>
            </a:r>
            <a:endParaRPr lang="es-PE" dirty="0"/>
          </a:p>
          <a:p>
            <a:pPr marL="173336" indent="-173336">
              <a:buFontTx/>
              <a:buChar char="-"/>
            </a:pPr>
            <a:r>
              <a:rPr lang="es-PE" b="1" dirty="0"/>
              <a:t>¿Dónde se entrega el producto? </a:t>
            </a:r>
          </a:p>
          <a:p>
            <a:r>
              <a:rPr lang="es-PE" b="1" dirty="0"/>
              <a:t>Método de agregación: </a:t>
            </a:r>
            <a:r>
              <a:rPr lang="es-PE" i="1" dirty="0"/>
              <a:t>La realización del conjunto de las actividades permite obtener el producto, por lo tanto, se debe proponer un método que permita obtener de las metas físicas planteadas para las actividades y de la ejecución de dichas metas, las metas físicas de producto tanto programadas como ejecutadas. </a:t>
            </a:r>
            <a:endParaRPr lang="es-PE" dirty="0"/>
          </a:p>
          <a:p>
            <a:r>
              <a:rPr lang="es-PE" i="1" dirty="0"/>
              <a:t>Se proponen como métodos de agregación: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La suma de las metas físicas de las actividades (garantizando que las unidades de medida del producto y de las actividades es la misma). </a:t>
            </a:r>
            <a:endParaRPr lang="es-PE" dirty="0"/>
          </a:p>
          <a:p>
            <a:r>
              <a:rPr lang="es-PE" i="1" dirty="0"/>
              <a:t>La meta física de la actividad más relevante </a:t>
            </a:r>
            <a:endParaRPr lang="es-PE" dirty="0"/>
          </a:p>
          <a:p>
            <a:r>
              <a:rPr lang="es-PE" b="1" dirty="0"/>
              <a:t>- La meta física más alta alcanzada en las actividades </a:t>
            </a:r>
            <a:endParaRPr lang="es-PE" dirty="0"/>
          </a:p>
          <a:p>
            <a:r>
              <a:rPr lang="es-PE" b="1" dirty="0"/>
              <a:t>- La meta física más baja alcanzada en las actividades </a:t>
            </a:r>
            <a:endParaRPr lang="es-PE" dirty="0"/>
          </a:p>
          <a:p>
            <a:r>
              <a:rPr lang="es-PE" b="1" dirty="0"/>
              <a:t>- Una combinación de las anteriores </a:t>
            </a:r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F0D25D-B591-4C7B-A765-93133934C847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98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 smtClean="0"/>
              <a:t>Definicion</a:t>
            </a:r>
            <a:r>
              <a:rPr lang="es-PE" baseline="0" dirty="0" smtClean="0"/>
              <a:t> operacional: </a:t>
            </a:r>
            <a:r>
              <a:rPr lang="es-PE" i="1" dirty="0"/>
              <a:t>Es el procedimiento mediante el cual se estandariza, precisa y describen los contenidos del producto (bienes y servicios) entregados al grupo poblacional que recibe el producto. Deberá responder a las siguientes preguntas: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¿Qué bienes y/o servicios – específicos recibirá el grupo poblacional que recibe el producto?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¿Cuál es la modalidad de entrega del producto al grupo poblacional que recibe el producto? </a:t>
            </a:r>
            <a:endParaRPr lang="es-PE" dirty="0"/>
          </a:p>
          <a:p>
            <a:r>
              <a:rPr lang="es-PE" b="1" dirty="0"/>
              <a:t>- ¿Quién realiza la entrega del producto? </a:t>
            </a:r>
            <a:endParaRPr lang="es-PE" dirty="0"/>
          </a:p>
          <a:p>
            <a:pPr marL="173336" indent="-173336">
              <a:buFontTx/>
              <a:buChar char="-"/>
            </a:pPr>
            <a:r>
              <a:rPr lang="es-PE" b="1" dirty="0"/>
              <a:t>¿Dónde se entrega el producto? </a:t>
            </a:r>
          </a:p>
          <a:p>
            <a:r>
              <a:rPr lang="es-PE" b="1" dirty="0"/>
              <a:t>Método de agregación: </a:t>
            </a:r>
            <a:r>
              <a:rPr lang="es-PE" i="1" dirty="0"/>
              <a:t>La realización del conjunto de las actividades permite obtener el producto, por lo tanto, se debe proponer un método que permita obtener de las metas físicas planteadas para las actividades y de la ejecución de dichas metas, las metas físicas de producto tanto programadas como ejecutadas. </a:t>
            </a:r>
            <a:endParaRPr lang="es-PE" dirty="0"/>
          </a:p>
          <a:p>
            <a:r>
              <a:rPr lang="es-PE" i="1" dirty="0"/>
              <a:t>Se proponen como métodos de agregación: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La suma de las metas físicas de las actividades (garantizando que las unidades de medida del producto y de las actividades es la misma). </a:t>
            </a:r>
            <a:endParaRPr lang="es-PE" dirty="0"/>
          </a:p>
          <a:p>
            <a:r>
              <a:rPr lang="es-PE" i="1" dirty="0"/>
              <a:t>La meta física de la actividad más relevante </a:t>
            </a:r>
            <a:endParaRPr lang="es-PE" dirty="0"/>
          </a:p>
          <a:p>
            <a:r>
              <a:rPr lang="es-PE" b="1" dirty="0"/>
              <a:t>- La meta física más alta alcanzada en las actividades </a:t>
            </a:r>
            <a:endParaRPr lang="es-PE" dirty="0"/>
          </a:p>
          <a:p>
            <a:r>
              <a:rPr lang="es-PE" b="1" dirty="0"/>
              <a:t>- La meta física más baja alcanzada en las actividades </a:t>
            </a:r>
            <a:endParaRPr lang="es-PE" dirty="0"/>
          </a:p>
          <a:p>
            <a:r>
              <a:rPr lang="es-PE" b="1" dirty="0"/>
              <a:t>- Una combinación de las anteriores </a:t>
            </a:r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F0D25D-B591-4C7B-A765-93133934C847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71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 smtClean="0"/>
              <a:t>Definicion</a:t>
            </a:r>
            <a:r>
              <a:rPr lang="es-PE" baseline="0" dirty="0" smtClean="0"/>
              <a:t> operacional: </a:t>
            </a:r>
            <a:r>
              <a:rPr lang="es-PE" i="1" dirty="0"/>
              <a:t>Es el procedimiento mediante el cual se estandariza, precisa y describen los contenidos del producto (bienes y servicios) entregados al grupo poblacional que recibe el producto. Deberá responder a las siguientes preguntas: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¿Qué bienes y/o servicios – específicos recibirá el grupo poblacional que recibe el producto?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¿Cuál es la modalidad de entrega del producto al grupo poblacional que recibe el producto? </a:t>
            </a:r>
            <a:endParaRPr lang="es-PE" dirty="0"/>
          </a:p>
          <a:p>
            <a:r>
              <a:rPr lang="es-PE" b="1" dirty="0"/>
              <a:t>- ¿Quién realiza la entrega del producto? </a:t>
            </a:r>
            <a:endParaRPr lang="es-PE" dirty="0"/>
          </a:p>
          <a:p>
            <a:pPr marL="173336" indent="-173336">
              <a:buFontTx/>
              <a:buChar char="-"/>
            </a:pPr>
            <a:r>
              <a:rPr lang="es-PE" b="1" dirty="0"/>
              <a:t>¿Dónde se entrega el producto? </a:t>
            </a:r>
          </a:p>
          <a:p>
            <a:r>
              <a:rPr lang="es-PE" b="1" dirty="0"/>
              <a:t>Método de agregación: </a:t>
            </a:r>
            <a:r>
              <a:rPr lang="es-PE" i="1" dirty="0"/>
              <a:t>La realización del conjunto de las actividades permite obtener el producto, por lo tanto, se debe proponer un método que permita obtener de las metas físicas planteadas para las actividades y de la ejecución de dichas metas, las metas físicas de producto tanto programadas como ejecutadas. </a:t>
            </a:r>
            <a:endParaRPr lang="es-PE" dirty="0"/>
          </a:p>
          <a:p>
            <a:r>
              <a:rPr lang="es-PE" i="1" dirty="0"/>
              <a:t>Se proponen como métodos de agregación: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La suma de las metas físicas de las actividades (garantizando que las unidades de medida del producto y de las actividades es la misma). </a:t>
            </a:r>
            <a:endParaRPr lang="es-PE" dirty="0"/>
          </a:p>
          <a:p>
            <a:r>
              <a:rPr lang="es-PE" i="1" dirty="0"/>
              <a:t>La meta física de la actividad más relevante </a:t>
            </a:r>
            <a:endParaRPr lang="es-PE" dirty="0"/>
          </a:p>
          <a:p>
            <a:r>
              <a:rPr lang="es-PE" b="1" dirty="0"/>
              <a:t>- La meta física más alta alcanzada en las actividades </a:t>
            </a:r>
            <a:endParaRPr lang="es-PE" dirty="0"/>
          </a:p>
          <a:p>
            <a:r>
              <a:rPr lang="es-PE" b="1" dirty="0"/>
              <a:t>- La meta física más baja alcanzada en las actividades </a:t>
            </a:r>
            <a:endParaRPr lang="es-PE" dirty="0"/>
          </a:p>
          <a:p>
            <a:r>
              <a:rPr lang="es-PE" b="1" dirty="0"/>
              <a:t>- Una combinación de las anteriores </a:t>
            </a:r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F0D25D-B591-4C7B-A765-93133934C847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93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err="1" smtClean="0"/>
              <a:t>Definicion</a:t>
            </a:r>
            <a:r>
              <a:rPr lang="es-PE" baseline="0" dirty="0" smtClean="0"/>
              <a:t> operacional: </a:t>
            </a:r>
            <a:r>
              <a:rPr lang="es-PE" i="1" dirty="0"/>
              <a:t>Es el procedimiento mediante el cual se estandariza, precisa y describen los contenidos del producto (bienes y servicios) entregados al grupo poblacional que recibe el producto. Deberá responder a las siguientes preguntas: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¿Qué bienes y/o servicios – específicos recibirá el grupo poblacional que recibe el producto?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¿Cuál es la modalidad de entrega del producto al grupo poblacional que recibe el producto? </a:t>
            </a:r>
            <a:endParaRPr lang="es-PE" dirty="0"/>
          </a:p>
          <a:p>
            <a:r>
              <a:rPr lang="es-PE" b="1" dirty="0"/>
              <a:t>- ¿Quién realiza la entrega del producto? </a:t>
            </a:r>
            <a:endParaRPr lang="es-PE" dirty="0"/>
          </a:p>
          <a:p>
            <a:pPr marL="173336" indent="-173336">
              <a:buFontTx/>
              <a:buChar char="-"/>
            </a:pPr>
            <a:r>
              <a:rPr lang="es-PE" b="1" dirty="0"/>
              <a:t>¿Dónde se entrega el producto? </a:t>
            </a:r>
          </a:p>
          <a:p>
            <a:r>
              <a:rPr lang="es-PE" b="1" dirty="0"/>
              <a:t>Método de agregación: </a:t>
            </a:r>
            <a:r>
              <a:rPr lang="es-PE" i="1" dirty="0"/>
              <a:t>La realización del conjunto de las actividades permite obtener el producto, por lo tanto, se debe proponer un método que permita obtener de las metas físicas planteadas para las actividades y de la ejecución de dichas metas, las metas físicas de producto tanto programadas como ejecutadas. </a:t>
            </a:r>
            <a:endParaRPr lang="es-PE" dirty="0"/>
          </a:p>
          <a:p>
            <a:r>
              <a:rPr lang="es-PE" i="1" dirty="0"/>
              <a:t>Se proponen como métodos de agregación: </a:t>
            </a:r>
            <a:endParaRPr lang="es-PE" dirty="0"/>
          </a:p>
          <a:p>
            <a:r>
              <a:rPr lang="es-PE" b="1" dirty="0"/>
              <a:t>- </a:t>
            </a:r>
            <a:r>
              <a:rPr lang="es-PE" i="1" dirty="0"/>
              <a:t>La suma de las metas físicas de las actividades (garantizando que las unidades de medida del producto y de las actividades es la misma). </a:t>
            </a:r>
            <a:endParaRPr lang="es-PE" dirty="0"/>
          </a:p>
          <a:p>
            <a:r>
              <a:rPr lang="es-PE" i="1" dirty="0"/>
              <a:t>La meta física de la actividad más relevante </a:t>
            </a:r>
            <a:endParaRPr lang="es-PE" dirty="0"/>
          </a:p>
          <a:p>
            <a:r>
              <a:rPr lang="es-PE" b="1" dirty="0"/>
              <a:t>- La meta física más alta alcanzada en las actividades </a:t>
            </a:r>
            <a:endParaRPr lang="es-PE" dirty="0"/>
          </a:p>
          <a:p>
            <a:r>
              <a:rPr lang="es-PE" b="1" dirty="0"/>
              <a:t>- La meta física más baja alcanzada en las actividades </a:t>
            </a:r>
            <a:endParaRPr lang="es-PE" dirty="0"/>
          </a:p>
          <a:p>
            <a:r>
              <a:rPr lang="es-PE" b="1" dirty="0"/>
              <a:t>- Una combinación de las anteriores </a:t>
            </a:r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  <a:p>
            <a:r>
              <a:rPr lang="es-PE" dirty="0"/>
              <a:t>	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F0D25D-B591-4C7B-A765-93133934C847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20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7BFB9-F7F9-43EC-9EBB-F2DC24D5F6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9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F7888-0E4A-43DC-A15E-8082ABEB60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4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A0851-E762-4E47-8B47-876CE4476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2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105A4-5374-49D3-AC20-227714497A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01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7BFB9-F7F9-43EC-9EBB-F2DC24D5F6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8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15CDD-2E37-4D92-AA99-CDB4D7121E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5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694F1-CFC7-4448-83C5-D51514D65A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739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4EDAF-F987-4370-9564-5F5960D088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43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10957-4C5A-4BCE-9831-86248F93F5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46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D5360-5B30-406B-92E9-9BB1ED3443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39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6E33C-4A81-4652-9D14-83931184AE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93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15CDD-2E37-4D92-AA99-CDB4D7121E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07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17EDB-C836-4FAF-ACE8-DC27B6E78F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30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7F1C6-70C1-4BC1-9162-8CBE309736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31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F7888-0E4A-43DC-A15E-8082ABEB60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63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A0851-E762-4E47-8B47-876CE4476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93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105A4-5374-49D3-AC20-227714497A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23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7BFB9-F7F9-43EC-9EBB-F2DC24D5F6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62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15CDD-2E37-4D92-AA99-CDB4D7121E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9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694F1-CFC7-4448-83C5-D51514D65A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31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4EDAF-F987-4370-9564-5F5960D088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84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10957-4C5A-4BCE-9831-86248F93F5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0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694F1-CFC7-4448-83C5-D51514D65A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89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D5360-5B30-406B-92E9-9BB1ED3443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79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6E33C-4A81-4652-9D14-83931184AE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23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17EDB-C836-4FAF-ACE8-DC27B6E78F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325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7F1C6-70C1-4BC1-9162-8CBE309736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07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F7888-0E4A-43DC-A15E-8082ABEB60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2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A0851-E762-4E47-8B47-876CE44760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031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105A4-5374-49D3-AC20-227714497A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9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F7BFB9-F7F9-43EC-9EBB-F2DC24D5F6E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9893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15CDD-2E37-4D92-AA99-CDB4D7121E7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81556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694F1-CFC7-4448-83C5-D51514D65A0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25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4EDAF-F987-4370-9564-5F5960D088DB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907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A4EDAF-F987-4370-9564-5F5960D088D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797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0957-4C5A-4BCE-9831-86248F93F54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327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D5360-5B30-406B-92E9-9BB1ED344319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81765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E6E33C-4A81-4652-9D14-83931184AE2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9763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17EDB-C836-4FAF-ACE8-DC27B6E78F35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160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E7F1C6-70C1-4BC1-9162-8CBE3097365E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016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F7888-0E4A-43DC-A15E-8082ABEB603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35907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6A0851-E762-4E47-8B47-876CE447609B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62569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F105A4-5374-49D3-AC20-227714497A48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54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10957-4C5A-4BCE-9831-86248F93F5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D5360-5B30-406B-92E9-9BB1ED3443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6E33C-4A81-4652-9D14-83931184AE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4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17EDB-C836-4FAF-ACE8-DC27B6E78F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5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7F1C6-70C1-4BC1-9162-8CBE309736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7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4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rial" charset="0"/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745F-5184-4173-813F-83AFD21187E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8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4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rial" charset="0"/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745F-5184-4173-813F-83AFD21187E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6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4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rial" charset="0"/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44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745F-5184-4173-813F-83AFD21187E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8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445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>
                <a:latin typeface="Arial" charset="0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6445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>
                <a:latin typeface="Arial" charset="0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6445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Arial" charset="0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7C745F-5184-4173-813F-83AFD21187E0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9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42.xml"/><Relationship Id="rId4" Type="http://schemas.openxmlformats.org/officeDocument/2006/relationships/slide" Target="slide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slide" Target="slide5.xm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" y="4035105"/>
            <a:ext cx="12110254" cy="1994991"/>
          </a:xfrm>
        </p:spPr>
        <p:txBody>
          <a:bodyPr/>
          <a:lstStyle/>
          <a:p>
            <a:r>
              <a:rPr lang="es-PE" sz="3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Reunión de Coordinación </a:t>
            </a:r>
            <a:r>
              <a:rPr lang="es-PE" sz="3200" dirty="0" smtClean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CCFFAA-EP</a:t>
            </a:r>
            <a:r>
              <a:rPr lang="es-PE" sz="3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/>
            </a:r>
            <a:br>
              <a:rPr lang="es-PE" sz="3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s-PE" sz="3200" dirty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PP 0135 - </a:t>
            </a:r>
            <a:r>
              <a:rPr lang="es-PE" sz="3200" dirty="0" smtClean="0">
                <a:solidFill>
                  <a:srgbClr val="FF0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2021</a:t>
            </a:r>
            <a:endParaRPr lang="es-PE" sz="32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2 Título"/>
          <p:cNvSpPr txBox="1">
            <a:spLocks/>
          </p:cNvSpPr>
          <p:nvPr/>
        </p:nvSpPr>
        <p:spPr>
          <a:xfrm>
            <a:off x="4334573" y="6462584"/>
            <a:ext cx="4300573" cy="29827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sz="2000" kern="0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MIERCOLES 07 </a:t>
            </a:r>
            <a:r>
              <a:rPr lang="es-PE" sz="2000" kern="0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 </a:t>
            </a:r>
            <a:r>
              <a:rPr lang="es-PE" sz="2000" kern="0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ABRIL </a:t>
            </a:r>
            <a:r>
              <a:rPr lang="es-PE" sz="2000" kern="0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DEL </a:t>
            </a:r>
            <a:r>
              <a:rPr lang="es-PE" sz="2000" kern="0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2021</a:t>
            </a:r>
            <a:endParaRPr lang="es-PE" sz="2000" kern="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2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7856" y="332657"/>
            <a:ext cx="9358909" cy="463789"/>
          </a:xfrm>
        </p:spPr>
        <p:txBody>
          <a:bodyPr>
            <a:noAutofit/>
          </a:bodyPr>
          <a:lstStyle/>
          <a:p>
            <a:r>
              <a:rPr lang="es-PE" sz="2800" dirty="0" smtClean="0"/>
              <a:t>Tabla 12 - </a:t>
            </a:r>
            <a:r>
              <a:rPr lang="es-PE" sz="2800" dirty="0">
                <a:latin typeface="Arial Black" panose="020B0A04020102020204" pitchFamily="34" charset="0"/>
              </a:rPr>
              <a:t>Modelo operacional de la Actividad</a:t>
            </a:r>
            <a:br>
              <a:rPr lang="es-PE" sz="2800" dirty="0">
                <a:latin typeface="Arial Black" panose="020B0A04020102020204" pitchFamily="34" charset="0"/>
              </a:rPr>
            </a:br>
            <a:endParaRPr lang="es-PE" sz="28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84181"/>
              </p:ext>
            </p:extLst>
          </p:nvPr>
        </p:nvGraphicFramePr>
        <p:xfrm>
          <a:off x="788276" y="1018754"/>
          <a:ext cx="11098924" cy="3925824"/>
        </p:xfrm>
        <a:graphic>
          <a:graphicData uri="http://schemas.openxmlformats.org/drawingml/2006/table">
            <a:tbl>
              <a:tblPr firstRow="1" firstCol="1" bandRow="1"/>
              <a:tblGrid>
                <a:gridCol w="2285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Times New Roman"/>
                          <a:cs typeface="+mn-cs"/>
                        </a:rPr>
                        <a:t>6. Listado de insumos</a:t>
                      </a:r>
                      <a:endParaRPr kumimoji="0" lang="es-PE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E" sz="160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Liste los procesos detallados previamente e identifique los insumos (enfatizando aquellos que resultan</a:t>
                      </a: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críticos) para cada uno de ellos, de cuerdo a los siguientes ítems: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Proceso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Subproceso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1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Descripción del insumo </a:t>
                      </a: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(ver Catálogo de bienes y servicio de MEF)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1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Cantidad </a:t>
                      </a:r>
                      <a:r>
                        <a:rPr lang="es-PE" sz="160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por vez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Número de veces de uso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Cantidad por</a:t>
                      </a: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caso</a:t>
                      </a:r>
                    </a:p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PE" sz="160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Adjunte una tabla que contenga mínimamente la información que establezca la DGPP en su portal Institucional para tal fin.</a:t>
                      </a:r>
                    </a:p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PE" sz="160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Notas: (i) Llene una tabla por cada actividad identificada.</a:t>
                      </a:r>
                    </a:p>
                    <a:p>
                      <a:pPr marL="901700" indent="-269875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PE" sz="1600" i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(ii) Para la elaboración del listado de insumos usar como referencia</a:t>
                      </a:r>
                      <a:r>
                        <a:rPr lang="es-PE" sz="1600" i="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el documento “Guía metodológica para la elaboración del listado de insumos para productos de Programas Presupuestales” – DGPP (2013)</a:t>
                      </a:r>
                      <a:endParaRPr lang="es-PE" i="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Proceso 3"/>
          <p:cNvSpPr/>
          <p:nvPr/>
        </p:nvSpPr>
        <p:spPr bwMode="auto">
          <a:xfrm>
            <a:off x="5698864" y="5257490"/>
            <a:ext cx="1896035" cy="618298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ACTIVIDAD</a:t>
            </a:r>
          </a:p>
        </p:txBody>
      </p:sp>
      <p:sp>
        <p:nvSpPr>
          <p:cNvPr id="5" name="Llamada de flecha a la derecha 4"/>
          <p:cNvSpPr/>
          <p:nvPr/>
        </p:nvSpPr>
        <p:spPr bwMode="auto">
          <a:xfrm>
            <a:off x="3584518" y="5257491"/>
            <a:ext cx="1538919" cy="618298"/>
          </a:xfrm>
          <a:prstGeom prst="rightArrowCallout">
            <a:avLst>
              <a:gd name="adj1" fmla="val 20828"/>
              <a:gd name="adj2" fmla="val 39603"/>
              <a:gd name="adj3" fmla="val 31258"/>
              <a:gd name="adj4" fmla="val 78890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Insumos</a:t>
            </a:r>
          </a:p>
        </p:txBody>
      </p:sp>
      <p:sp>
        <p:nvSpPr>
          <p:cNvPr id="7" name="Cilindro 6"/>
          <p:cNvSpPr/>
          <p:nvPr/>
        </p:nvSpPr>
        <p:spPr bwMode="auto">
          <a:xfrm>
            <a:off x="8846048" y="5251279"/>
            <a:ext cx="1268935" cy="624509"/>
          </a:xfrm>
          <a:prstGeom prst="can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</p:txBody>
      </p:sp>
      <p:sp>
        <p:nvSpPr>
          <p:cNvPr id="8" name="Flecha derecha 7"/>
          <p:cNvSpPr/>
          <p:nvPr/>
        </p:nvSpPr>
        <p:spPr bwMode="auto">
          <a:xfrm>
            <a:off x="8158043" y="5433480"/>
            <a:ext cx="452557" cy="249700"/>
          </a:xfrm>
          <a:prstGeom prst="rightArrow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9" name="Cheurón 8"/>
          <p:cNvSpPr/>
          <p:nvPr/>
        </p:nvSpPr>
        <p:spPr bwMode="auto">
          <a:xfrm>
            <a:off x="5694753" y="6116329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1</a:t>
            </a:r>
          </a:p>
        </p:txBody>
      </p:sp>
      <p:sp>
        <p:nvSpPr>
          <p:cNvPr id="10" name="Cheurón 9"/>
          <p:cNvSpPr/>
          <p:nvPr/>
        </p:nvSpPr>
        <p:spPr bwMode="auto">
          <a:xfrm>
            <a:off x="6175769" y="6125849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2</a:t>
            </a:r>
          </a:p>
        </p:txBody>
      </p:sp>
      <p:sp>
        <p:nvSpPr>
          <p:cNvPr id="11" name="Cheurón 10"/>
          <p:cNvSpPr/>
          <p:nvPr/>
        </p:nvSpPr>
        <p:spPr bwMode="auto">
          <a:xfrm>
            <a:off x="6671735" y="6124228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sp>
        <p:nvSpPr>
          <p:cNvPr id="12" name="Cheurón 11"/>
          <p:cNvSpPr/>
          <p:nvPr/>
        </p:nvSpPr>
        <p:spPr bwMode="auto">
          <a:xfrm>
            <a:off x="7195110" y="6134432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658862" y="6407036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182740" y="6416572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706618" y="6411804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173346" y="6407036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Cerrar llave 16"/>
          <p:cNvSpPr/>
          <p:nvPr/>
        </p:nvSpPr>
        <p:spPr bwMode="auto">
          <a:xfrm rot="16200000">
            <a:off x="6549076" y="4874752"/>
            <a:ext cx="261001" cy="2365125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37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145354" y="1068946"/>
          <a:ext cx="9176428" cy="5678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8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3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520">
                <a:tc rowSpan="2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75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173051" y="274638"/>
            <a:ext cx="3845899" cy="486398"/>
          </a:xfrm>
        </p:spPr>
        <p:txBody>
          <a:bodyPr/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PE" sz="3200" dirty="0">
                <a:solidFill>
                  <a:srgbClr val="C00000"/>
                </a:solidFill>
                <a:latin typeface="Bell MT" panose="02020503060305020303" pitchFamily="18" charset="0"/>
              </a:rPr>
              <a:t>Listado de Insumos</a:t>
            </a:r>
            <a:br>
              <a:rPr lang="es-PE" sz="3200" dirty="0">
                <a:solidFill>
                  <a:srgbClr val="C00000"/>
                </a:solidFill>
                <a:latin typeface="Bell MT" panose="02020503060305020303" pitchFamily="18" charset="0"/>
              </a:rPr>
            </a:br>
            <a:endParaRPr lang="es-PE" dirty="0"/>
          </a:p>
        </p:txBody>
      </p:sp>
      <p:sp>
        <p:nvSpPr>
          <p:cNvPr id="7" name="CuadroTexto 6"/>
          <p:cNvSpPr txBox="1"/>
          <p:nvPr/>
        </p:nvSpPr>
        <p:spPr>
          <a:xfrm>
            <a:off x="269940" y="1230769"/>
            <a:ext cx="1143000" cy="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Proceso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539498" y="1114772"/>
            <a:ext cx="1143000" cy="63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 Proceso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492584" y="1043855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Insumo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319715" y="1170246"/>
            <a:ext cx="1257300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Cantidad x vez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847320" y="1429715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Código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3826378" y="1441914"/>
            <a:ext cx="1521333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Descripción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6686061" y="1162832"/>
            <a:ext cx="1257300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Número de veces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8036650" y="1157572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Cantidad por caso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8" name="Proceso predefinido 47"/>
          <p:cNvSpPr/>
          <p:nvPr/>
        </p:nvSpPr>
        <p:spPr bwMode="auto">
          <a:xfrm>
            <a:off x="1575466" y="2282314"/>
            <a:ext cx="1185862" cy="458506"/>
          </a:xfrm>
          <a:prstGeom prst="flowChartPredefinedProcess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</a:t>
            </a:r>
            <a:endParaRPr kumimoji="0" lang="es-PE" sz="1800" b="1" i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49" name="Proceso predefinido 48"/>
          <p:cNvSpPr/>
          <p:nvPr/>
        </p:nvSpPr>
        <p:spPr bwMode="auto">
          <a:xfrm>
            <a:off x="1570209" y="5682415"/>
            <a:ext cx="1185862" cy="458506"/>
          </a:xfrm>
          <a:prstGeom prst="flowChartPredefinedProcess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B</a:t>
            </a:r>
            <a:endParaRPr kumimoji="0" lang="es-PE" sz="1800" b="1" i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/>
          </p:nvPr>
        </p:nvGraphicFramePr>
        <p:xfrm>
          <a:off x="9360980" y="1068946"/>
          <a:ext cx="2605048" cy="5678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824">
                <a:tc gridSpan="2"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Costo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24">
                <a:tc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Unitario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75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20" y="1921023"/>
            <a:ext cx="8820424" cy="4499238"/>
          </a:xfrm>
          <a:prstGeom prst="rect">
            <a:avLst/>
          </a:prstGeom>
        </p:spPr>
      </p:pic>
      <p:sp>
        <p:nvSpPr>
          <p:cNvPr id="16" name="Botón de acción: Hacia delante o Siguiente 15">
            <a:hlinkClick r:id="rId3" action="ppaction://hlinksldjump" highlightClick="1"/>
          </p:cNvPr>
          <p:cNvSpPr/>
          <p:nvPr/>
        </p:nvSpPr>
        <p:spPr bwMode="auto">
          <a:xfrm flipH="1">
            <a:off x="11154627" y="6444852"/>
            <a:ext cx="506528" cy="24169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7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8" grpId="0"/>
      <p:bldP spid="29" grpId="0"/>
      <p:bldP spid="30" grpId="0"/>
      <p:bldP spid="46" grpId="0"/>
      <p:bldP spid="47" grpId="0"/>
      <p:bldP spid="48" grpId="0" animBg="1"/>
      <p:bldP spid="49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8871" y="3061380"/>
            <a:ext cx="9068430" cy="510973"/>
          </a:xfrm>
        </p:spPr>
        <p:txBody>
          <a:bodyPr/>
          <a:lstStyle/>
          <a:p>
            <a:r>
              <a:rPr lang="es-MX" sz="3200" dirty="0" smtClean="0">
                <a:latin typeface="Century Gothic" panose="020B0502020202020204" pitchFamily="34" charset="0"/>
              </a:rPr>
              <a:t>Actividades programadas en el AF 2021</a:t>
            </a:r>
            <a:endParaRPr lang="es-PE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61962"/>
          </a:xfrm>
        </p:spPr>
        <p:txBody>
          <a:bodyPr/>
          <a:lstStyle/>
          <a:p>
            <a:r>
              <a:rPr lang="es-PE" dirty="0" smtClean="0"/>
              <a:t>Metas Físicas de las Actividades AF 2021</a:t>
            </a:r>
            <a:endParaRPr lang="es-PE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044186"/>
              </p:ext>
            </p:extLst>
          </p:nvPr>
        </p:nvGraphicFramePr>
        <p:xfrm>
          <a:off x="711200" y="1134527"/>
          <a:ext cx="11030857" cy="5370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6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i="0" u="none" strike="noStrike" kern="1200" dirty="0" smtClean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PRODUCTO / </a:t>
                      </a:r>
                    </a:p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ACTIVIDAD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UNIDAD DE MEDIDA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META FISICA PROGRAMADA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RECURSOS ASIGNADOS</a:t>
                      </a:r>
                      <a:r>
                        <a:rPr lang="es-PE" sz="1600" b="1" baseline="0" dirty="0" smtClean="0"/>
                        <a:t> (PIA)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RESPONSABLE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3000001. ACCIONES COMUNES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Acción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5000276. GESTION DEL PROGRAMA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296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s-PE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191,498,994.00 </a:t>
                      </a:r>
                      <a:endParaRPr lang="es-P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3000717. CAPACIDAD PARA OPERACIONES DE DEFENSA NACIONAL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Unidad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s-P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5002089. MANTENIMIENTO DE LA CAPACIDAD OPERATIVA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Unidad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348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s-P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s-PE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73,736,730.00 </a:t>
                      </a:r>
                      <a:endParaRPr lang="es-P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5005603. MANTENIMIENTO  DEL EFECTIVO MILITAR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56,047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s-P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s-PE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1,584,743,524.00 </a:t>
                      </a:r>
                      <a:endParaRPr lang="es-P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638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5005604. ENTRENAMIENTO DE LAS UNIDADES OPERATIVAS </a:t>
                      </a:r>
                      <a:b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   MILITARES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Unidad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47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s-PE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800,000.00 </a:t>
                      </a:r>
                      <a:endParaRPr lang="es-P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3000718. FRONTERA TERRITORIAL VIGILADA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Kilómetro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t" latinLnBrk="0" hangingPunct="1"/>
                      <a:r>
                        <a:rPr lang="es-P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5005249. FUNCIONAMIENTO Y MANTENIMIENTO DE LOS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PPVV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Puesto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42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s-PE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s-PE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5,000,199.00 </a:t>
                      </a:r>
                      <a:endParaRPr lang="es-P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600" dirty="0" smtClean="0"/>
                        <a:t>5005250. PATRULLAJE DE FRONTERA TERRITORIAL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 smtClean="0"/>
                        <a:t>Kilómetro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7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61962"/>
          </a:xfrm>
        </p:spPr>
        <p:txBody>
          <a:bodyPr/>
          <a:lstStyle/>
          <a:p>
            <a:r>
              <a:rPr lang="es-PE" dirty="0"/>
              <a:t>Metas Físicas de las Actividades </a:t>
            </a:r>
            <a:r>
              <a:rPr lang="es-PE" dirty="0" smtClean="0"/>
              <a:t>AF 2021</a:t>
            </a:r>
            <a:endParaRPr lang="es-PE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902219"/>
              </p:ext>
            </p:extLst>
          </p:nvPr>
        </p:nvGraphicFramePr>
        <p:xfrm>
          <a:off x="711200" y="1134527"/>
          <a:ext cx="11001829" cy="5585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7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i="0" u="none" strike="noStrike" kern="1200" dirty="0" smtClean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PRODUCTO / </a:t>
                      </a:r>
                    </a:p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ACTIVIDAD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UNIDAD DE MEDIDA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META FISICA PROGRAMADA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RECURSOS ASIGNADOS</a:t>
                      </a:r>
                      <a:r>
                        <a:rPr lang="es-PE" sz="1600" b="1" baseline="0" dirty="0" smtClean="0"/>
                        <a:t> (PIA)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RESPONSABLE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3000721. FUERZAS ARMADAS INNOVAN Y DESARROLLAN TECNOLOGIA MILITAR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Investigación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5005260. INVESTIGACION, DESARROLLO E INNOVACION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TECNOLOGICA MILITAR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Investigación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2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98,999.00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3000722. SERVICIOS DE APOYO AL ESTADO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Servicio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5005248. AGREGADURIA MILITAR Y ACCIONES EN EL EXTERIOR</a:t>
                      </a:r>
                    </a:p>
                  </a:txBody>
                  <a:tcPr marL="114300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193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25,253,112.00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5005261. SERVICIO DE APOYO A OTRAS ENTIDADES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5,059,838.00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57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5005262. SERVICIOS DE APOYO CIVICO</a:t>
                      </a:r>
                    </a:p>
                  </a:txBody>
                  <a:tcPr marL="114300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3000723. FUERZAS ARMADAS CUENTAN CON SERVICIOS DE INTELIGENCIA MILITAR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Plan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5005263. OPERACIONES DE INTELIGENCIA Y CONTRAINTELIGENCIA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</a:t>
                      </a:r>
                      <a:endParaRPr lang="es-PE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862,626.00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9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61962"/>
          </a:xfrm>
        </p:spPr>
        <p:txBody>
          <a:bodyPr/>
          <a:lstStyle/>
          <a:p>
            <a:r>
              <a:rPr lang="es-PE" dirty="0"/>
              <a:t>Metas Físicas de las Actividades </a:t>
            </a:r>
            <a:r>
              <a:rPr lang="es-PE" dirty="0" smtClean="0"/>
              <a:t>AF 2021</a:t>
            </a:r>
            <a:endParaRPr lang="es-PE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135785"/>
              </p:ext>
            </p:extLst>
          </p:nvPr>
        </p:nvGraphicFramePr>
        <p:xfrm>
          <a:off x="711200" y="1134527"/>
          <a:ext cx="11074400" cy="5687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20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0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i="0" u="none" strike="noStrike" kern="1200" dirty="0" smtClean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PRODUCTO / </a:t>
                      </a:r>
                    </a:p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ACTIVIDAD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PE" sz="16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UNIDAD DE MEDIDA</a:t>
                      </a:r>
                      <a:endParaRPr lang="es-PE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META FISICA PROGRAMADA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RECURSOS ASIGNADOS</a:t>
                      </a:r>
                      <a:r>
                        <a:rPr lang="es-PE" sz="1600" b="1" baseline="0" dirty="0" smtClean="0"/>
                        <a:t> (PIA)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/>
                        <a:t>RESPONSABLE</a:t>
                      </a:r>
                      <a:endParaRPr lang="es-PE" sz="1600" b="1" dirty="0"/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3000724. </a:t>
                      </a:r>
                      <a:r>
                        <a:rPr lang="es-PE" sz="1600" b="1" i="0" u="none" strike="noStrike" dirty="0" smtClean="0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FFAA CUENTAN </a:t>
                      </a:r>
                      <a:r>
                        <a:rPr lang="es-PE" sz="1600" b="1" i="0" u="none" strike="noStrike" dirty="0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CON CAPACIDAD TELEMATICA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Unidad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5005265. MANTENIMIENTO DE LA CAPACIDAD OPERATIVA TELEMATICA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Unidad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575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3,160,503.00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4472C4"/>
                          </a:solidFill>
                          <a:effectLst/>
                          <a:latin typeface="Arial" panose="020B0604020202020204" pitchFamily="34" charset="0"/>
                        </a:rPr>
                        <a:t>3000725. PERSONAS CON ATENCION EN SALUD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Atención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5005267. ATENCION MEDICA BASICA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Atención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118,808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136,766,851.00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5005268. ATENCION MEDICA ESPECIALIZADA</a:t>
                      </a: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Atención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94,101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20,102,617.00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57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5005269.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MANTO </a:t>
                      </a:r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 EQUIPOS E INFRAESTRUCTURA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 SALUD            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Mantenimiento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11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1,481,457.00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3000726. PERSONAL CON EDUCACION Y FORMACION MILITAR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5005270. FORMACION MILITAR DE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OO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0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1,462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13,660,137.00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/>
                      <a:r>
                        <a:rPr lang="es-PE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5005271. FORMACION MILITAR DE TECNICOS Y SUB OFICIALES</a:t>
                      </a:r>
                    </a:p>
                  </a:txBody>
                  <a:tcPr marL="114300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892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9,552,615.00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PE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5005272. EDUCACION CONTINUA PARA MILITARES</a:t>
                      </a:r>
                    </a:p>
                  </a:txBody>
                  <a:tcPr marL="114300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1,607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18,389,087.00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PE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5005273. FORMACION OCUPACIONAL</a:t>
                      </a:r>
                    </a:p>
                  </a:txBody>
                  <a:tcPr marL="114300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Persona</a:t>
                      </a:r>
                    </a:p>
                  </a:txBody>
                  <a:tcPr marL="9525" marR="9525" marT="9525" marB="0"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12,667</a:t>
                      </a:r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354,887.00 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Botón de acción: Final 5">
            <a:hlinkClick r:id="rId2" action="ppaction://hlinksldjump" highlightClick="1"/>
          </p:cNvPr>
          <p:cNvSpPr/>
          <p:nvPr/>
        </p:nvSpPr>
        <p:spPr bwMode="auto">
          <a:xfrm rot="10800000">
            <a:off x="11195911" y="6505039"/>
            <a:ext cx="516503" cy="248085"/>
          </a:xfrm>
          <a:prstGeom prst="actionButtonEnd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2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8871" y="3061380"/>
            <a:ext cx="9068430" cy="510973"/>
          </a:xfrm>
        </p:spPr>
        <p:txBody>
          <a:bodyPr/>
          <a:lstStyle/>
          <a:p>
            <a:r>
              <a:rPr lang="es-MX" sz="3200" dirty="0" smtClean="0">
                <a:latin typeface="Century Gothic" panose="020B0502020202020204" pitchFamily="34" charset="0"/>
              </a:rPr>
              <a:t>Seguimiento y Evaluación de las Actividades programadas</a:t>
            </a:r>
            <a:endParaRPr lang="es-PE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440" y="-80652"/>
            <a:ext cx="10972800" cy="780685"/>
          </a:xfrm>
        </p:spPr>
        <p:txBody>
          <a:bodyPr/>
          <a:lstStyle/>
          <a:p>
            <a:r>
              <a:rPr lang="es-MX" sz="2800" dirty="0" smtClean="0">
                <a:latin typeface="Century Gothic" panose="020B0502020202020204" pitchFamily="34" charset="0"/>
              </a:rPr>
              <a:t>Reporte de Metas Físicas, de las Actividades alcanzadas, en el SIAF</a:t>
            </a:r>
            <a:endParaRPr lang="es-PE" sz="28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906963"/>
          </a:xfrm>
        </p:spPr>
        <p:txBody>
          <a:bodyPr/>
          <a:lstStyle/>
          <a:p>
            <a:pPr algn="just"/>
            <a:r>
              <a:rPr lang="es-MX" dirty="0" smtClean="0"/>
              <a:t>Las metas físicas alcanzadas se deben reportar mensualmente en el SIAF a cargo de los operadores de dicho sistema (Oficina de presupuesto), para este efecto la Entidad se organiza según sus funciones.</a:t>
            </a:r>
          </a:p>
          <a:p>
            <a:pPr algn="just"/>
            <a:r>
              <a:rPr lang="es-MX" dirty="0" smtClean="0"/>
              <a:t>Los responsables del cumplimiento de las metas de las Actividades deberían reportar la información a la Oficina de Presupuesto para su registro correspondiente.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9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440" y="-80652"/>
            <a:ext cx="10972800" cy="780685"/>
          </a:xfrm>
        </p:spPr>
        <p:txBody>
          <a:bodyPr/>
          <a:lstStyle/>
          <a:p>
            <a:r>
              <a:rPr lang="es-MX" sz="2800" dirty="0" smtClean="0">
                <a:latin typeface="Century Gothic" panose="020B0502020202020204" pitchFamily="34" charset="0"/>
              </a:rPr>
              <a:t>Reporte de Metas Físicas, de las Actividades alcanzadas, en el SIAF</a:t>
            </a:r>
            <a:endParaRPr lang="es-PE" sz="2800" dirty="0">
              <a:latin typeface="Century Gothic" panose="020B0502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906963"/>
          </a:xfrm>
        </p:spPr>
        <p:txBody>
          <a:bodyPr/>
          <a:lstStyle/>
          <a:p>
            <a:pPr algn="just"/>
            <a:r>
              <a:rPr lang="es-MX" dirty="0" smtClean="0"/>
              <a:t>Las metas físicas alcanzadas se deben reportar mensualmente en el SIAF a cargo de los operadores de dicho sistema (Oficina de presupuesto), para este efecto la Entidad se organiza según sus funciones.</a:t>
            </a:r>
          </a:p>
          <a:p>
            <a:pPr algn="just"/>
            <a:r>
              <a:rPr lang="es-MX" dirty="0" smtClean="0"/>
              <a:t>Los responsables del cumplimiento de las metas de las Actividades deberían reportar la información a la Oficina de Presupuesto para su registro correspondiente.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79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0517" y="312493"/>
            <a:ext cx="10547360" cy="349003"/>
          </a:xfrm>
        </p:spPr>
        <p:txBody>
          <a:bodyPr/>
          <a:lstStyle/>
          <a:p>
            <a:r>
              <a:rPr lang="es-PE" dirty="0">
                <a:latin typeface="Century Gothic" panose="020B0502020202020204" pitchFamily="34" charset="0"/>
              </a:rPr>
              <a:t>Evaluación de Metas Físicas y Financieras del PP 0135 - </a:t>
            </a:r>
            <a:r>
              <a:rPr lang="es-P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Anexo </a:t>
            </a:r>
            <a:r>
              <a:rPr lang="es-PE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lang="es-P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s-PE" dirty="0">
                <a:latin typeface="Century Gothic" panose="020B0502020202020204" pitchFamily="34" charset="0"/>
              </a:rPr>
              <a:t/>
            </a:r>
            <a:br>
              <a:rPr lang="es-PE" dirty="0">
                <a:latin typeface="Century Gothic" panose="020B0502020202020204" pitchFamily="34" charset="0"/>
              </a:rPr>
            </a:br>
            <a:r>
              <a:rPr lang="es-PE" dirty="0">
                <a:latin typeface="Century Gothic" panose="020B0502020202020204" pitchFamily="34" charset="0"/>
              </a:rPr>
              <a:t/>
            </a:r>
            <a:br>
              <a:rPr lang="es-PE" dirty="0">
                <a:latin typeface="Century Gothic" panose="020B0502020202020204" pitchFamily="34" charset="0"/>
              </a:rPr>
            </a:br>
            <a:endParaRPr lang="es-PE" dirty="0">
              <a:latin typeface="Century Gothic" panose="020B0502020202020204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603849" y="909671"/>
          <a:ext cx="11343734" cy="5843935"/>
        </p:xfrm>
        <a:graphic>
          <a:graphicData uri="http://schemas.openxmlformats.org/drawingml/2006/table">
            <a:tbl>
              <a:tblPr/>
              <a:tblGrid>
                <a:gridCol w="453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586">
                  <a:extLst>
                    <a:ext uri="{9D8B030D-6E8A-4147-A177-3AD203B41FA5}">
                      <a16:colId xmlns:a16="http://schemas.microsoft.com/office/drawing/2014/main" val="586554168"/>
                    </a:ext>
                  </a:extLst>
                </a:gridCol>
                <a:gridCol w="687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3527">
                  <a:extLst>
                    <a:ext uri="{9D8B030D-6E8A-4147-A177-3AD203B41FA5}">
                      <a16:colId xmlns:a16="http://schemas.microsoft.com/office/drawing/2014/main" val="1789685759"/>
                    </a:ext>
                  </a:extLst>
                </a:gridCol>
                <a:gridCol w="496234">
                  <a:extLst>
                    <a:ext uri="{9D8B030D-6E8A-4147-A177-3AD203B41FA5}">
                      <a16:colId xmlns:a16="http://schemas.microsoft.com/office/drawing/2014/main" val="4254911490"/>
                    </a:ext>
                  </a:extLst>
                </a:gridCol>
                <a:gridCol w="748704">
                  <a:extLst>
                    <a:ext uri="{9D8B030D-6E8A-4147-A177-3AD203B41FA5}">
                      <a16:colId xmlns:a16="http://schemas.microsoft.com/office/drawing/2014/main" val="728651322"/>
                    </a:ext>
                  </a:extLst>
                </a:gridCol>
                <a:gridCol w="652939">
                  <a:extLst>
                    <a:ext uri="{9D8B030D-6E8A-4147-A177-3AD203B41FA5}">
                      <a16:colId xmlns:a16="http://schemas.microsoft.com/office/drawing/2014/main" val="2323302658"/>
                    </a:ext>
                  </a:extLst>
                </a:gridCol>
                <a:gridCol w="7440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05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96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34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34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23195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62739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EVALUACIÓN SEMESTRAL EJECUCIÓN METAS FISICAS Y EJECUCIÓN FINANCIERA AF 2018</a:t>
                      </a:r>
                    </a:p>
                  </a:txBody>
                  <a:tcPr marL="7565" marR="7565" marT="75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77">
                <a:tc gridSpan="14"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 </a:t>
                      </a:r>
                      <a:r>
                        <a:rPr lang="es-PE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N°</a:t>
                      </a:r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0135 "MEJORA DE LAS CAPACIDADES MILITARES PARA LA DEFENSA Y EL DESARROLLO NACIONAL"</a:t>
                      </a:r>
                    </a:p>
                  </a:txBody>
                  <a:tcPr marL="7565" marR="7565" marT="756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8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PRODUCTOS Y ACTIVIDADES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Unidad de 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medida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META FÍSICA ANUAL PROG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META FÍSICA ANUAL REPROG</a:t>
                      </a:r>
                      <a:endParaRPr lang="es-PE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META FISICA AL 1ER SEMESTRE </a:t>
                      </a:r>
                      <a:endParaRPr lang="es-PE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PRESUPUESTO AL 1ER SEMESTRE 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LOGROS (ACCIONES REALIZADAS) DIFICULTADES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977">
                <a:tc gridSpan="2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PROG</a:t>
                      </a:r>
                      <a:endParaRPr lang="es-MX"/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REPROG</a:t>
                      </a:r>
                      <a:endParaRPr lang="es-MX" dirty="0"/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EJECUT</a:t>
                      </a:r>
                      <a:endParaRPr lang="es-MX"/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Avance EJE %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PIA ANUAL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PIM 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EJEC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Avance EJE %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85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 3000717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Capacidad para Operaciones de Defensa Nacional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851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Actividad 5002089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Mantenimiento de la Capacidad Operativa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799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Actividad 5005603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Mantenimiento del Efectivo Militar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1.b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5851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Actividad 5005604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Entrenamiento de las Unidades Operativas </a:t>
                      </a:r>
                      <a:r>
                        <a:rPr lang="es-PE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Militars</a:t>
                      </a:r>
                      <a:endParaRPr lang="es-PE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1.c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7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 3000718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Frontera Territorial Vigilada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5851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Actividad 5005249 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Funcionamiento y Manto de los Puestos de Vigilancia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2.a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5434"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Actividad 500XXXX</a:t>
                      </a:r>
                      <a:b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s-PE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xxxxxxxxxxxxxxxxxxx</a:t>
                      </a:r>
                      <a:endParaRPr lang="es-PE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s-P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65" marR="7565" marT="75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2.B</a:t>
                      </a:r>
                    </a:p>
                  </a:txBody>
                  <a:tcPr marL="7565" marR="7565" marT="75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7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10973"/>
          </a:xfrm>
        </p:spPr>
        <p:txBody>
          <a:bodyPr/>
          <a:lstStyle/>
          <a:p>
            <a:r>
              <a:rPr lang="es-PE" sz="2800" dirty="0">
                <a:latin typeface="Century Gothic" panose="020B0502020202020204" pitchFamily="34" charset="0"/>
              </a:rPr>
              <a:t>Sumario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80267" y="1613326"/>
            <a:ext cx="8640131" cy="263054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PE" sz="2400" b="1" dirty="0" smtClean="0">
                <a:latin typeface="Century Gothic" panose="020B0502020202020204" pitchFamily="34" charset="0"/>
              </a:rPr>
              <a:t>Categoría Presupuestales - PP</a:t>
            </a:r>
            <a:endParaRPr lang="es-PE" sz="2400" b="1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400" b="1" dirty="0" smtClean="0">
                <a:latin typeface="Century Gothic" panose="020B0502020202020204" pitchFamily="34" charset="0"/>
              </a:rPr>
              <a:t>Modelo Operacional de la Actividad del PP</a:t>
            </a:r>
          </a:p>
          <a:p>
            <a:pPr marL="85725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es-MX" sz="2000" b="1" dirty="0" smtClean="0">
                <a:latin typeface="Century Gothic" panose="020B0502020202020204" pitchFamily="34" charset="0"/>
              </a:rPr>
              <a:t>Indicadores</a:t>
            </a:r>
          </a:p>
          <a:p>
            <a:pPr marL="85725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es-MX" sz="2000" b="1" dirty="0" smtClean="0">
                <a:latin typeface="Century Gothic" panose="020B0502020202020204" pitchFamily="34" charset="0"/>
              </a:rPr>
              <a:t>Tareas</a:t>
            </a:r>
          </a:p>
          <a:p>
            <a:pPr marL="857250" lvl="1" indent="-457200" algn="just">
              <a:lnSpc>
                <a:spcPct val="150000"/>
              </a:lnSpc>
              <a:buFont typeface="+mj-lt"/>
              <a:buAutoNum type="alphaLcPeriod"/>
            </a:pPr>
            <a:r>
              <a:rPr lang="es-MX" sz="2000" b="1" dirty="0" smtClean="0">
                <a:latin typeface="Century Gothic" panose="020B0502020202020204" pitchFamily="34" charset="0"/>
              </a:rPr>
              <a:t>Listado de Insumos valorizados</a:t>
            </a:r>
            <a:endParaRPr lang="es-PE" sz="2000" b="1" dirty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400" b="1" dirty="0" smtClean="0">
                <a:latin typeface="Century Gothic" panose="020B0502020202020204" pitchFamily="34" charset="0"/>
              </a:rPr>
              <a:t>Metas de las Actividades Programadas en el AF 2021</a:t>
            </a:r>
            <a:endParaRPr lang="es-PE" sz="2400" b="1" dirty="0" smtClean="0">
              <a:latin typeface="Century Gothic" panose="020B0502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MX" sz="2400" b="1" dirty="0" smtClean="0">
                <a:latin typeface="Century Gothic" panose="020B0502020202020204" pitchFamily="34" charset="0"/>
              </a:rPr>
              <a:t>Responsabilidades para el Seguimiento y </a:t>
            </a:r>
            <a:r>
              <a:rPr lang="es-MX" sz="2400" b="1" dirty="0" smtClean="0">
                <a:latin typeface="Century Gothic" panose="020B0502020202020204" pitchFamily="34" charset="0"/>
              </a:rPr>
              <a:t>evaluación</a:t>
            </a:r>
            <a:endParaRPr lang="es-PE" sz="2400" b="1" dirty="0" smtClean="0">
              <a:latin typeface="Century Gothic" panose="020B0502020202020204" pitchFamily="34" charset="0"/>
            </a:endParaRPr>
          </a:p>
        </p:txBody>
      </p:sp>
      <p:sp>
        <p:nvSpPr>
          <p:cNvPr id="4" name="Botón de acción: Hacia delante o Siguiente 3">
            <a:hlinkClick r:id="rId2" action="ppaction://hlinksldjump" highlightClick="1"/>
          </p:cNvPr>
          <p:cNvSpPr/>
          <p:nvPr/>
        </p:nvSpPr>
        <p:spPr bwMode="auto">
          <a:xfrm>
            <a:off x="1802315" y="2426208"/>
            <a:ext cx="377952" cy="304800"/>
          </a:xfrm>
          <a:prstGeom prst="actionButtonForwardNext">
            <a:avLst/>
          </a:prstGeom>
          <a:solidFill>
            <a:srgbClr val="00B0F0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Botón de acción: Hacia delante o Siguiente 4">
            <a:hlinkClick r:id="rId3" action="ppaction://hlinksldjump" highlightClick="1"/>
          </p:cNvPr>
          <p:cNvSpPr/>
          <p:nvPr/>
        </p:nvSpPr>
        <p:spPr bwMode="auto">
          <a:xfrm>
            <a:off x="1802315" y="4604056"/>
            <a:ext cx="377952" cy="304800"/>
          </a:xfrm>
          <a:prstGeom prst="actionButtonForwardNext">
            <a:avLst/>
          </a:prstGeom>
          <a:solidFill>
            <a:srgbClr val="00B0F0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Botón de acción: Hacia delante o Siguiente 5">
            <a:hlinkClick r:id="rId4" action="ppaction://hlinksldjump" highlightClick="1"/>
          </p:cNvPr>
          <p:cNvSpPr/>
          <p:nvPr/>
        </p:nvSpPr>
        <p:spPr bwMode="auto">
          <a:xfrm>
            <a:off x="1802315" y="5208085"/>
            <a:ext cx="377952" cy="304800"/>
          </a:xfrm>
          <a:prstGeom prst="actionButtonForwardNext">
            <a:avLst/>
          </a:prstGeom>
          <a:solidFill>
            <a:srgbClr val="00B0F0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Century Gothic" panose="020B0502020202020204" pitchFamily="34" charset="0"/>
              </a:rPr>
              <a:t>Informe de Evaluación - </a:t>
            </a:r>
            <a:r>
              <a:rPr lang="es-P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Anexo </a:t>
            </a:r>
            <a:r>
              <a:rPr lang="es-PE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N°</a:t>
            </a:r>
            <a:r>
              <a:rPr lang="es-PE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endParaRPr lang="es-PE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1" y="947347"/>
            <a:ext cx="11067534" cy="5910653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1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Anexo N° 2: Logros, dificultades y recomendaciones correspondientes al informe de evaluación de la ejecución de las metas físicas y financieras del Programa Presupuestal N° 0135 "Mejora de las Capacidades Militares para la Defensa y el Desarrollo Nacional”, al primer semestre AF-2018.</a:t>
            </a:r>
            <a:endParaRPr lang="es-PE" sz="16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LOGROS</a:t>
            </a:r>
            <a:endParaRPr lang="es-PE" sz="16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PE" sz="16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Producto 3000717 Capacidad para Operaciones de Defensa Nacional</a:t>
            </a: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En este producto se lograron ___________ (metas físicas), equivalente al ____ % de lo programado para el 1er semestre, con un presupuesto de S/.____ equivalente al ____ % del PIM asignado, de acuerdo al siguiente detalle: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 5002089</a:t>
            </a: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Mantenimiento de la Capacidad Operativa. En esta Actividad se lograron _______ metas físicas, equivalente al _____ % de lo programado para el 1er semestre, con un presupuesto de S/.______, equivalente al ___ % del PIM asignado, en las siguientes </a:t>
            </a: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tareas</a:t>
            </a: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al Equipamiento de las Unidades Operativas Militares, se equiparon  ____ Unidades, con _______ equipos (Que no son inversiones) de  ________ Unidades Militares en el (EP,MGP,FAP), destacando lo siguiente: …………..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al Mantenimiento del Material y Equipo, se realizó el mantenimiento de _______ (N° de Equipos-vehículos, </a:t>
            </a:r>
            <a:r>
              <a:rPr lang="es-PE" sz="16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Armto,etc</a:t>
            </a: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consistente en el cambio de …….. etc.. Asimismo se realizó el mantenimiento de  ______ equipos y _______ armamentos, destacando el …. Etc.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al Mantenimiento de la Infraestructura, se realizó el mantenimiento de _______(N° de Instalaciones), consistente en ______, etc.</a:t>
            </a:r>
          </a:p>
          <a:p>
            <a:pPr lvl="2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Both"/>
            </a:pPr>
            <a:r>
              <a:rPr lang="es-PE" sz="16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al Sostenimiento de las Capacidades Operativas, se realizó________(N° de Personas), consistente en ________,etc. Asimismo se realizó___________(N° de Dependencias), etc.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07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046204"/>
            <a:ext cx="11116962" cy="5811796"/>
          </a:xfrm>
          <a:solidFill>
            <a:schemeClr val="bg1"/>
          </a:solidFill>
        </p:spPr>
        <p:txBody>
          <a:bodyPr/>
          <a:lstStyle/>
          <a:p>
            <a:pPr marL="457200" lvl="1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Actividad 5005603</a:t>
            </a: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Mantenimiento del Efectivo Militar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a….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a….</a:t>
            </a:r>
          </a:p>
          <a:p>
            <a:pPr marL="457200" lvl="1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Actividad 5005604 </a:t>
            </a: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Entrenamiento de las Unidades Operativas Militares. 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a….</a:t>
            </a:r>
          </a:p>
          <a:p>
            <a:pPr lvl="2" algn="just">
              <a:lnSpc>
                <a:spcPct val="107000"/>
              </a:lnSpc>
              <a:spcAft>
                <a:spcPts val="0"/>
              </a:spcAft>
              <a:buFont typeface="+mj-lt"/>
              <a:buAutoNum type="arabicParenBoth"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relación a….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Producto 3000718 Frontera Territorial Vigilada.- </a:t>
            </a: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este producto se….</a:t>
            </a: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 5004384 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 5004385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s-PE" sz="1800" b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 5004386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DIFICULTADES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u="sng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RECOMENDACIONES</a:t>
            </a:r>
            <a:endParaRPr lang="es-PE" sz="1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NOTA: Se debe considerar las Unidades de medida y cantidades de los Productos, Actividades y Tareas, resaltando lo más trascendente o importante.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Remitir en forma física y magnética (con este formato). </a:t>
            </a:r>
            <a:endParaRPr lang="es-PE" sz="18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301209" y="207827"/>
            <a:ext cx="3547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/>
              </a:rPr>
              <a:t>Informe de Evaluación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6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23F65-2FAF-41CD-AF8E-467D40BE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Century Gothic" panose="020B0502020202020204" pitchFamily="34" charset="0"/>
              </a:rPr>
              <a:t>Contenido del Informe de 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1F0803-EF5C-4423-BBCC-A2EA968A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235" y="2398521"/>
            <a:ext cx="10223157" cy="2438399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es-MX" sz="2800" dirty="0">
                <a:latin typeface="Century Gothic" panose="020B0502020202020204" pitchFamily="34" charset="0"/>
              </a:rPr>
              <a:t>La matriz de metas físicas y financieras, a nivel </a:t>
            </a:r>
            <a:r>
              <a:rPr lang="es-MX" sz="2800" dirty="0" smtClean="0">
                <a:latin typeface="Century Gothic" panose="020B0502020202020204" pitchFamily="34" charset="0"/>
              </a:rPr>
              <a:t>Actividad (Anexo 1)</a:t>
            </a:r>
            <a:endParaRPr lang="es-MX" sz="2800" dirty="0">
              <a:latin typeface="Century Gothic" panose="020B0502020202020204" pitchFamily="34" charset="0"/>
            </a:endParaRPr>
          </a:p>
          <a:p>
            <a:pPr algn="just"/>
            <a:r>
              <a:rPr lang="es-MX" sz="2800" dirty="0">
                <a:latin typeface="Century Gothic" panose="020B0502020202020204" pitchFamily="34" charset="0"/>
              </a:rPr>
              <a:t>Los informes de evaluación deberán considerar, en la parte escrita, cada una de los logros de las metas físicas de las </a:t>
            </a:r>
            <a:r>
              <a:rPr lang="es-MX" sz="2800" dirty="0" smtClean="0">
                <a:latin typeface="Century Gothic" panose="020B0502020202020204" pitchFamily="34" charset="0"/>
              </a:rPr>
              <a:t>tareas (Anexo 2).</a:t>
            </a:r>
            <a:endParaRPr lang="es-MX" sz="2800" dirty="0">
              <a:latin typeface="Century Gothic" panose="020B0502020202020204" pitchFamily="34" charset="0"/>
            </a:endParaRPr>
          </a:p>
          <a:p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8455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3987" y="3190360"/>
            <a:ext cx="8244027" cy="510973"/>
          </a:xfrm>
        </p:spPr>
        <p:txBody>
          <a:bodyPr/>
          <a:lstStyle/>
          <a:p>
            <a:r>
              <a:rPr lang="es-PE" sz="2800" dirty="0">
                <a:latin typeface="Century Gothic" panose="020B0502020202020204" pitchFamily="34" charset="0"/>
              </a:rPr>
              <a:t>Indicadores de Desempeño</a:t>
            </a:r>
          </a:p>
        </p:txBody>
      </p:sp>
    </p:spTree>
    <p:extLst>
      <p:ext uri="{BB962C8B-B14F-4D97-AF65-F5344CB8AC3E}">
        <p14:creationId xmlns:p14="http://schemas.microsoft.com/office/powerpoint/2010/main" val="21344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8176" y="321733"/>
            <a:ext cx="10619232" cy="465668"/>
          </a:xfrm>
        </p:spPr>
        <p:txBody>
          <a:bodyPr/>
          <a:lstStyle/>
          <a:p>
            <a:r>
              <a:rPr lang="es-PE" sz="1600" dirty="0"/>
              <a:t/>
            </a:r>
            <a:br>
              <a:rPr lang="es-PE" sz="1600" dirty="0"/>
            </a:br>
            <a:endParaRPr lang="es-PE" sz="16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167995" y="2252464"/>
            <a:ext cx="5898446" cy="175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r" eaLnBrk="1" hangingPunct="1">
              <a:buNone/>
            </a:pPr>
            <a:endParaRPr lang="es-ES" sz="2400" b="1" kern="0" dirty="0">
              <a:solidFill>
                <a:srgbClr val="000000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408176" y="2037777"/>
            <a:ext cx="10619232" cy="11749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408176" y="1346886"/>
            <a:ext cx="10619232" cy="44566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sz="1600" kern="0"/>
              <a:t/>
            </a:r>
            <a:br>
              <a:rPr lang="es-PE" sz="1600" kern="0"/>
            </a:br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408176" y="1346886"/>
            <a:ext cx="10619232" cy="44566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sz="1600" kern="0"/>
              <a:t/>
            </a:r>
            <a:br>
              <a:rPr lang="es-PE" sz="1600" kern="0"/>
            </a:br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70919" y="209954"/>
            <a:ext cx="10873945" cy="685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ES" sz="5400" b="1" baseline="300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Indicadores de Desempeño</a:t>
            </a:r>
            <a:endParaRPr lang="es-PE" sz="5400" b="1" baseline="30000" dirty="0">
              <a:solidFill>
                <a:srgbClr val="000000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1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3266348"/>
              </p:ext>
            </p:extLst>
          </p:nvPr>
        </p:nvGraphicFramePr>
        <p:xfrm>
          <a:off x="708606" y="921791"/>
          <a:ext cx="11100955" cy="5820310"/>
        </p:xfrm>
        <a:graphic>
          <a:graphicData uri="http://schemas.openxmlformats.org/drawingml/2006/table">
            <a:tbl>
              <a:tblPr firstRow="1" firstCol="1" bandRow="1"/>
              <a:tblGrid>
                <a:gridCol w="645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96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713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5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NIVEL DE </a:t>
                      </a:r>
                      <a:r>
                        <a:rPr lang="es-PE" sz="1600" b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OBJETIVO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NOMBRE DEL INDICADOR 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RESPONSABLE DE LAS IIAA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3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MGP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RESULTADO ESPECÍFICO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BRECHA DE CAPACIDAD GENERAL MILITAR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CAPACIDAD PARA OPERACIONES DE DEFENSA NACIONAL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LA CAPACIDAD OPERATIVA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DIPLANE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COMOPERPAC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COMOP-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DIGPE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0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FRONTERA TERRITORIAL VIGILADA 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KMS LINEALES RECONOCIDOS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COTE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COMOPERAMA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ÁMBITO ACUÁTICO VIGILADO Y CONTROLADO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ÁREA ADECUADAMENTE COBERTURADA EN EL ÁMBITO ACUÁTICO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DICAPI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25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ESPACIO AÉREO VIGILADO Y CONTROLADO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KM2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VIGILADOS Y CONTROLADOS RESPECTO AL ESPACIO ÁEREO NACIONAL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COMCA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981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FUERZAS ARMADAS INNOVAN Y DESARROLLAN TECNOLOGÍA MILITAR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PROYECTOS DE INVESTIGACIÓN CONCLUIDOS SATISFACTORIAMENTE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DICITECE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DIALI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DIGLO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2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08176" y="321733"/>
            <a:ext cx="10619232" cy="465668"/>
          </a:xfrm>
        </p:spPr>
        <p:txBody>
          <a:bodyPr/>
          <a:lstStyle/>
          <a:p>
            <a:r>
              <a:rPr lang="es-PE" sz="1600" dirty="0"/>
              <a:t/>
            </a:r>
            <a:br>
              <a:rPr lang="es-PE" sz="1600" dirty="0"/>
            </a:br>
            <a:endParaRPr lang="es-PE" sz="16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167995" y="2252464"/>
            <a:ext cx="5898446" cy="175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r" eaLnBrk="1" hangingPunct="1">
              <a:buNone/>
            </a:pPr>
            <a:endParaRPr lang="es-ES" sz="2400" b="1" kern="0" dirty="0">
              <a:solidFill>
                <a:srgbClr val="000000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408176" y="2037777"/>
            <a:ext cx="10619232" cy="117497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408176" y="1346886"/>
            <a:ext cx="10619232" cy="44566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sz="1600" kern="0"/>
              <a:t/>
            </a:r>
            <a:br>
              <a:rPr lang="es-PE" sz="1600" kern="0"/>
            </a:br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408176" y="1346886"/>
            <a:ext cx="10619232" cy="445667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PE" sz="1600" kern="0"/>
              <a:t/>
            </a:r>
            <a:br>
              <a:rPr lang="es-PE" sz="1600" kern="0"/>
            </a:br>
            <a:endParaRPr lang="es-PE" sz="1600" kern="0" dirty="0">
              <a:solidFill>
                <a:srgbClr val="C0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70919" y="209954"/>
            <a:ext cx="10873945" cy="685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s-ES" sz="5400" b="1" baseline="300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Indicadores de Desempeño</a:t>
            </a:r>
            <a:endParaRPr lang="es-PE" sz="5400" b="1" baseline="30000" dirty="0">
              <a:solidFill>
                <a:srgbClr val="000000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11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021106"/>
              </p:ext>
            </p:extLst>
          </p:nvPr>
        </p:nvGraphicFramePr>
        <p:xfrm>
          <a:off x="605480" y="1028553"/>
          <a:ext cx="11152323" cy="5472266"/>
        </p:xfrm>
        <a:graphic>
          <a:graphicData uri="http://schemas.openxmlformats.org/drawingml/2006/table">
            <a:tbl>
              <a:tblPr firstRow="1" firstCol="1" bandRow="1"/>
              <a:tblGrid>
                <a:gridCol w="607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4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8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11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NIVEL DE </a:t>
                      </a:r>
                      <a:r>
                        <a:rPr lang="es-PE" sz="1600" b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OBJETIVO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NOMBRE DEL INDICADOR 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 RESPONSABLE DE LAS IIAA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11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0099" marR="6009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MGP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FAP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0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5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RESULTADO ESPECÍFICO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5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BRECHA DE CAPACIDAD GENERAL MILITAR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PE" sz="11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5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SERVICIOS DE APOYO AL ESTADO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SERVICIOS DE APOYO AL ESTADO ATENDIDOS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DIRADNE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COMOPERAMA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JESUADMON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DIGLO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82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FUERZAS ARMADAS CUENTAN CON SERVICIOS DE INTELIGENCIA MILITAR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PLANES POR AMENAZAS EJECUTADOS CON ÉXITO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DINTEMAR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DIFAP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572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FUERZAS ARMADAS CUENTAN CON CAPACIDAD TELEMÁTICA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UNIDADES MILITARES INTERCONECTADAS AL NIVEL DE REDUNDANCIA DE 1 A 5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DITELE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DIRTEL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SECOM- SINFA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240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PERSONAS CON ATENCIÓN EN SALUD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ATENCIONES MÉDICAS INTEGRALES REALIZADAS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DISALE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DISAMAR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DISAN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09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PERSONAL CON EDUCACIÓN Y FORMACIÓN MILITAR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PORCENTAJE DE PROGRAMAS DE FORMACIÓN, ESPECIALIZACIÓN Y PERFECCIONAMIENTO ACREDITADAS</a:t>
                      </a: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DIEDOCE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DIREDUMAR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PE" sz="1600" b="1" kern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DIGED</a:t>
                      </a:r>
                      <a:endParaRPr lang="es-PE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0099" marR="6009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9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9071" y="274638"/>
            <a:ext cx="6193859" cy="494483"/>
          </a:xfrm>
        </p:spPr>
        <p:txBody>
          <a:bodyPr/>
          <a:lstStyle/>
          <a:p>
            <a:r>
              <a:rPr lang="es-MX" dirty="0" smtClean="0"/>
              <a:t>Evaluación PP 0135 – AF 2019</a:t>
            </a:r>
            <a:endParaRPr lang="es-MX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982807"/>
          <a:ext cx="10972800" cy="5704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555">
                  <a:extLst>
                    <a:ext uri="{9D8B030D-6E8A-4147-A177-3AD203B41FA5}">
                      <a16:colId xmlns:a16="http://schemas.microsoft.com/office/drawing/2014/main" val="451441714"/>
                    </a:ext>
                  </a:extLst>
                </a:gridCol>
                <a:gridCol w="2862841">
                  <a:extLst>
                    <a:ext uri="{9D8B030D-6E8A-4147-A177-3AD203B41FA5}">
                      <a16:colId xmlns:a16="http://schemas.microsoft.com/office/drawing/2014/main" val="768327218"/>
                    </a:ext>
                  </a:extLst>
                </a:gridCol>
                <a:gridCol w="2119357">
                  <a:extLst>
                    <a:ext uri="{9D8B030D-6E8A-4147-A177-3AD203B41FA5}">
                      <a16:colId xmlns:a16="http://schemas.microsoft.com/office/drawing/2014/main" val="3963613882"/>
                    </a:ext>
                  </a:extLst>
                </a:gridCol>
                <a:gridCol w="769122">
                  <a:extLst>
                    <a:ext uri="{9D8B030D-6E8A-4147-A177-3AD203B41FA5}">
                      <a16:colId xmlns:a16="http://schemas.microsoft.com/office/drawing/2014/main" val="3986018653"/>
                    </a:ext>
                  </a:extLst>
                </a:gridCol>
                <a:gridCol w="1008404">
                  <a:extLst>
                    <a:ext uri="{9D8B030D-6E8A-4147-A177-3AD203B41FA5}">
                      <a16:colId xmlns:a16="http://schemas.microsoft.com/office/drawing/2014/main" val="1976331800"/>
                    </a:ext>
                  </a:extLst>
                </a:gridCol>
                <a:gridCol w="1136590">
                  <a:extLst>
                    <a:ext uri="{9D8B030D-6E8A-4147-A177-3AD203B41FA5}">
                      <a16:colId xmlns:a16="http://schemas.microsoft.com/office/drawing/2014/main" val="401954451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2576876596"/>
                    </a:ext>
                  </a:extLst>
                </a:gridCol>
                <a:gridCol w="1011252">
                  <a:extLst>
                    <a:ext uri="{9D8B030D-6E8A-4147-A177-3AD203B41FA5}">
                      <a16:colId xmlns:a16="http://schemas.microsoft.com/office/drawing/2014/main" val="586617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PRODUCTO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INDICADOR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UM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EP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MGP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FAP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TOTAL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10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dirty="0" smtClean="0"/>
                        <a:t>3000717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600" dirty="0" err="1" smtClean="0"/>
                        <a:t>Cap</a:t>
                      </a:r>
                      <a:r>
                        <a:rPr lang="es-MX" sz="1600" dirty="0" smtClean="0"/>
                        <a:t> para </a:t>
                      </a:r>
                      <a:r>
                        <a:rPr lang="es-MX" sz="1600" dirty="0" err="1" smtClean="0"/>
                        <a:t>Opns</a:t>
                      </a:r>
                      <a:r>
                        <a:rPr lang="es-MX" sz="1600" dirty="0" smtClean="0"/>
                        <a:t> de DN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% </a:t>
                      </a:r>
                      <a:r>
                        <a:rPr lang="es-MX" sz="1600" dirty="0" err="1" smtClean="0"/>
                        <a:t>Cap</a:t>
                      </a:r>
                      <a:r>
                        <a:rPr lang="es-MX" sz="1600" dirty="0" smtClean="0"/>
                        <a:t> </a:t>
                      </a:r>
                      <a:r>
                        <a:rPr lang="es-MX" sz="1600" dirty="0" err="1" smtClean="0"/>
                        <a:t>Optva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Nivel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57.24%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46.47%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 smtClean="0"/>
                        <a:t>80.77%</a:t>
                      </a:r>
                      <a:endParaRPr lang="es-MX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 smtClean="0"/>
                        <a:t>61.49 %</a:t>
                      </a:r>
                      <a:endParaRPr lang="es-MX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3000718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Frontera territorial vigilada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km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lineales reconocidos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38.11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  <a:p>
                      <a:pPr marL="0" algn="ctr" defTabSz="914400" rtl="0" eaLnBrk="1" fontAlgn="ctr" latinLnBrk="0" hangingPunct="1"/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2.70 %</a:t>
                      </a:r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20.41%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3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3000719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Ámbito acuático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área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Coberturada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 el ámbito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acuático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29.30%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29.30%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2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Espacio Aéreo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km2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vigilados y controlados respecto al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Esp.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Aéreo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Nac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23.75%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23.75%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09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Fuerzas Armadas innovan y desarrollan tecnología militar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Proy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Inv. concluid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satisfactoriamente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99.81%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46.15%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81.99%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92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Servicios de Apoyo al Estado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Apoyo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 Estado atendidos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66.60%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86.57%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97.30%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83.49%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Fuerzas Armadas cuentan con servicios de inteligencia militar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planes X amenazas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ejec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 éxito.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Fuerzas Armadas cuentan con capacidad telemática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UUMM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intercon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 acuerdo al nivel de 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redundancia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a 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99.20%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56.22%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91.69%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82.37%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3000725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Personas con atención en salud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atenci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médicas integrales realizadas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99.30%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98.77%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1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5005270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Personal con Educación y Formación Militar</a:t>
                      </a:r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progr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de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formac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esp. y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perfec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s-MX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Acredit</a:t>
                      </a:r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s-MX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17.65%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23.00%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2.84%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14.50%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3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ECC27-89D5-49AA-AE9E-71106943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latin typeface="Century Gothic" panose="020B0502020202020204" pitchFamily="34" charset="0"/>
              </a:rPr>
              <a:t>Proyectos de Inversión del PP 0135</a:t>
            </a:r>
            <a:endParaRPr lang="es-MX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4E3793-6214-4B59-908F-EA39B586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1417638"/>
            <a:ext cx="10173730" cy="4906963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es-MX" dirty="0"/>
              <a:t>Las inversiones son parte del Programa Presupuestal 0135.</a:t>
            </a:r>
          </a:p>
          <a:p>
            <a:pPr algn="just"/>
            <a:r>
              <a:rPr lang="es-MX" dirty="0"/>
              <a:t>El Comando Conjunto de las Fuerzas Armadas es el Responsable Técnico del Programa Presupuestal</a:t>
            </a:r>
          </a:p>
          <a:p>
            <a:pPr algn="just"/>
            <a:r>
              <a:rPr lang="es-MX" dirty="0"/>
              <a:t>La evaluación implica la información de la situación (física y financiera) de todos los Proyectos de Inversión Pública del Programa Presupuestal N° 0135</a:t>
            </a:r>
          </a:p>
          <a:p>
            <a:endParaRPr lang="es-MX" dirty="0"/>
          </a:p>
        </p:txBody>
      </p:sp>
      <p:sp>
        <p:nvSpPr>
          <p:cNvPr id="4" name="Botón de acción: Final 3">
            <a:hlinkClick r:id="rId2" action="ppaction://hlinksldjump" highlightClick="1"/>
          </p:cNvPr>
          <p:cNvSpPr/>
          <p:nvPr/>
        </p:nvSpPr>
        <p:spPr bwMode="auto">
          <a:xfrm rot="10800000">
            <a:off x="11017129" y="6431887"/>
            <a:ext cx="516503" cy="248085"/>
          </a:xfrm>
          <a:prstGeom prst="actionButtonEnd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83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84357" y="2788154"/>
            <a:ext cx="2631989" cy="669002"/>
          </a:xfrm>
        </p:spPr>
        <p:txBody>
          <a:bodyPr/>
          <a:lstStyle/>
          <a:p>
            <a:pPr marL="0" indent="0">
              <a:buNone/>
            </a:pPr>
            <a:r>
              <a:rPr lang="es-PE" sz="3600" dirty="0"/>
              <a:t>Gracias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231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36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222390"/>
            <a:ext cx="9068430" cy="440677"/>
          </a:xfrm>
        </p:spPr>
        <p:txBody>
          <a:bodyPr/>
          <a:lstStyle/>
          <a:p>
            <a:r>
              <a:rPr lang="es-MX" dirty="0" smtClean="0"/>
              <a:t>Categorías Presupuestales: Programas Presupuestales</a:t>
            </a:r>
            <a:endParaRPr lang="es-PE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565734" y="1029211"/>
            <a:ext cx="9364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 PP es la Categoría Presupuestaria que constituye un instrumento del PPR, y que es una Unidad de Programación de las acciones de las Entidades Públicas. Proveen Productos para lograr un Resultado Específico.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Rectángulo 13"/>
          <p:cNvSpPr/>
          <p:nvPr/>
        </p:nvSpPr>
        <p:spPr bwMode="auto">
          <a:xfrm>
            <a:off x="3855691" y="2900061"/>
            <a:ext cx="870248" cy="19057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PP</a:t>
            </a:r>
          </a:p>
        </p:txBody>
      </p:sp>
      <p:sp>
        <p:nvSpPr>
          <p:cNvPr id="17" name="Rectángulo 16"/>
          <p:cNvSpPr/>
          <p:nvPr/>
        </p:nvSpPr>
        <p:spPr bwMode="auto">
          <a:xfrm>
            <a:off x="6745593" y="2900061"/>
            <a:ext cx="870248" cy="19057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APNOP</a:t>
            </a:r>
          </a:p>
        </p:txBody>
      </p:sp>
      <p:sp>
        <p:nvSpPr>
          <p:cNvPr id="20" name="Rectángulo 19"/>
          <p:cNvSpPr/>
          <p:nvPr/>
        </p:nvSpPr>
        <p:spPr bwMode="auto">
          <a:xfrm>
            <a:off x="7735480" y="2900061"/>
            <a:ext cx="870248" cy="19057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APNOP</a:t>
            </a:r>
          </a:p>
        </p:txBody>
      </p:sp>
      <p:sp>
        <p:nvSpPr>
          <p:cNvPr id="21" name="Rectángulo 20"/>
          <p:cNvSpPr/>
          <p:nvPr/>
        </p:nvSpPr>
        <p:spPr bwMode="auto">
          <a:xfrm>
            <a:off x="3865630" y="4880398"/>
            <a:ext cx="4754867" cy="4562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ACCIONES CENTRALES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967838" y="2554826"/>
            <a:ext cx="24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Resultado Específico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6586990" y="2318685"/>
            <a:ext cx="215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Finalidad específica de la entidad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618189" y="5377113"/>
            <a:ext cx="522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Gestión de los RRHH, materiales y financieros; contribuye transversalmente al logro de los OO entidad </a:t>
            </a:r>
          </a:p>
        </p:txBody>
      </p:sp>
      <p:sp>
        <p:nvSpPr>
          <p:cNvPr id="27" name="Rectángulo 26"/>
          <p:cNvSpPr/>
          <p:nvPr/>
        </p:nvSpPr>
        <p:spPr bwMode="auto">
          <a:xfrm>
            <a:off x="4837638" y="2912110"/>
            <a:ext cx="870248" cy="19057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PP</a:t>
            </a:r>
          </a:p>
        </p:txBody>
      </p:sp>
      <p:sp>
        <p:nvSpPr>
          <p:cNvPr id="29" name="Rectángulo 28"/>
          <p:cNvSpPr/>
          <p:nvPr/>
        </p:nvSpPr>
        <p:spPr bwMode="auto">
          <a:xfrm>
            <a:off x="5789461" y="2912110"/>
            <a:ext cx="870248" cy="190571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PP</a:t>
            </a:r>
          </a:p>
        </p:txBody>
      </p:sp>
      <p:sp>
        <p:nvSpPr>
          <p:cNvPr id="31" name="Rectángulo 30"/>
          <p:cNvSpPr/>
          <p:nvPr/>
        </p:nvSpPr>
        <p:spPr bwMode="auto">
          <a:xfrm>
            <a:off x="10016613" y="1952541"/>
            <a:ext cx="1828102" cy="444670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Acción Común</a:t>
            </a:r>
          </a:p>
        </p:txBody>
      </p:sp>
      <p:sp>
        <p:nvSpPr>
          <p:cNvPr id="32" name="Rectángulo 31"/>
          <p:cNvSpPr/>
          <p:nvPr/>
        </p:nvSpPr>
        <p:spPr bwMode="auto">
          <a:xfrm>
            <a:off x="10016613" y="2363521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</a:p>
        </p:txBody>
      </p:sp>
      <p:sp>
        <p:nvSpPr>
          <p:cNvPr id="33" name="Rectángulo 32"/>
          <p:cNvSpPr/>
          <p:nvPr/>
        </p:nvSpPr>
        <p:spPr bwMode="auto">
          <a:xfrm>
            <a:off x="10019928" y="3221600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</a:p>
        </p:txBody>
      </p:sp>
      <p:sp>
        <p:nvSpPr>
          <p:cNvPr id="34" name="Rectángulo 33"/>
          <p:cNvSpPr/>
          <p:nvPr/>
        </p:nvSpPr>
        <p:spPr bwMode="auto">
          <a:xfrm>
            <a:off x="10023243" y="4099560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</a:p>
        </p:txBody>
      </p:sp>
      <p:sp>
        <p:nvSpPr>
          <p:cNvPr id="35" name="Rectángulo 34"/>
          <p:cNvSpPr/>
          <p:nvPr/>
        </p:nvSpPr>
        <p:spPr bwMode="auto">
          <a:xfrm>
            <a:off x="10016619" y="4986861"/>
            <a:ext cx="1734497" cy="58412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INVERSIÓN</a:t>
            </a: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Componente</a:t>
            </a:r>
          </a:p>
        </p:txBody>
      </p:sp>
      <p:sp>
        <p:nvSpPr>
          <p:cNvPr id="36" name="Rectángulo 35"/>
          <p:cNvSpPr/>
          <p:nvPr/>
        </p:nvSpPr>
        <p:spPr bwMode="auto">
          <a:xfrm>
            <a:off x="10019934" y="5636216"/>
            <a:ext cx="1734497" cy="58412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INVERSIÓN</a:t>
            </a: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Componente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8" y="1714933"/>
            <a:ext cx="3021554" cy="4643022"/>
          </a:xfrm>
          <a:prstGeom prst="rect">
            <a:avLst/>
          </a:prstGeom>
        </p:spPr>
      </p:pic>
      <p:sp>
        <p:nvSpPr>
          <p:cNvPr id="38" name="Botón de acción: Final 37">
            <a:hlinkClick r:id="rId4" action="ppaction://hlinksldjump" highlightClick="1"/>
          </p:cNvPr>
          <p:cNvSpPr/>
          <p:nvPr/>
        </p:nvSpPr>
        <p:spPr bwMode="auto">
          <a:xfrm rot="10800000">
            <a:off x="9171670" y="6395590"/>
            <a:ext cx="516503" cy="248085"/>
          </a:xfrm>
          <a:prstGeom prst="actionButtonEnd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2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20" grpId="0" animBg="1"/>
      <p:bldP spid="21" grpId="0" animBg="1"/>
      <p:bldP spid="22" grpId="0"/>
      <p:bldP spid="25" grpId="0"/>
      <p:bldP spid="26" grpId="0"/>
      <p:bldP spid="27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3987" y="3190360"/>
            <a:ext cx="8244027" cy="5109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PE" sz="2800" dirty="0">
                <a:latin typeface="Century Gothic" panose="020B0502020202020204" pitchFamily="34" charset="0"/>
              </a:rPr>
              <a:t>Tareas de las Actividades</a:t>
            </a:r>
          </a:p>
        </p:txBody>
      </p:sp>
    </p:spTree>
    <p:extLst>
      <p:ext uri="{BB962C8B-B14F-4D97-AF65-F5344CB8AC3E}">
        <p14:creationId xmlns:p14="http://schemas.microsoft.com/office/powerpoint/2010/main" val="156439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595223" y="924037"/>
          <a:ext cx="11165613" cy="5678671"/>
        </p:xfrm>
        <a:graphic>
          <a:graphicData uri="http://schemas.openxmlformats.org/drawingml/2006/table">
            <a:tbl>
              <a:tblPr/>
              <a:tblGrid>
                <a:gridCol w="1112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9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9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32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9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08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CAPACIDAD PARA OPERACIONES DE DEFENSA NACIONAL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LA CAPACIDAD OPERATIVA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Equipamiento de las UOM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Equipos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(Que no son Inversiones)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6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del Material y Equipo 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Equipos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Vh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+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Armto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+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etc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10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la Infraestructura 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Instalaciones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6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Sostenimiento de las Capacidades Operativas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Personas y N° Dependencias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34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DEL EFECTIVO MILITAR 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Efectivos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Personas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(OO,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Tcos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y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Ssoo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, EECC y TSM)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288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Inscripción y Alistamiento o Captación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Personas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(Personal captado, PTSM y Asimilados)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34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Llamamiento de la Reserva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Personas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(OO,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Tcos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y </a:t>
                      </a:r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Ssoo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y TSM)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34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ENTRENAMIENTO DE LAS UNIDADES </a:t>
                      </a:r>
                      <a:b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OPERATIVAS MILITARES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Instrucción 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 Instruidas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39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Entrenamiento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Unidades Entrenadas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84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Entrenamiento de Reservas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 Entrenadas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26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FRONTERA TERRITORIAL VIGILADA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FUNCIONAMIENTO Y MANTENIMIENTO DE LOS PUESTOS DE VIGILANCIA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Funcionamiento y Operación de  los Puestos de Vigilancia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Puestos de Vigilancia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115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Reconocimiento, Vigilancia y Control de Fronteras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Kilómetros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080" marR="6080" marT="60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80" marR="6080" marT="60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5412960" y="348687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6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560725" y="646218"/>
          <a:ext cx="11458210" cy="6151699"/>
        </p:xfrm>
        <a:graphic>
          <a:graphicData uri="http://schemas.openxmlformats.org/drawingml/2006/table">
            <a:tbl>
              <a:tblPr/>
              <a:tblGrid>
                <a:gridCol w="1190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2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9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7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</a:t>
                      </a:r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2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746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AMBITO ACUATICO VIGILADO Y CONTROLADO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Y ENTRENAMIENTO DEL EFECTIVO GUARDACOSTAS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Capacitación por Competencias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Técnicas Operacionales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Persona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59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Entrenamiento Operacional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(Combustible y munición) 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Militar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27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POLICIA ACUATICA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y Reparación de Unidades y 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Embarcaciones para Operaciones Guardacostas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Embarcación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 de Unidades y Embarcaciones para las Operaciones Guardacostas 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Horas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Represión de Actividades Ilícitas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Horas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67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Fiscalización de los Distritos de Capitanía y Capitanías de Puerto 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Horas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23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Hidro-Oceanográficas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Horas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MONITOREO Y CONTROL DEL AMBITO ACUATICO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Vigilancia y Control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por sensores (MCC)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Kilómetros Cuadrados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Vigilancia y Control</a:t>
                      </a:r>
                      <a:b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 JEDICAP´s y Capitanías de Puerto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&amp; Kilómetros Cuadrados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2127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BUSQUEDA Y RESCATE, Y SALVAMENTO EN EL AMBITO ACUATICO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Búsqueda y Rescate de personas en el Ámbito Marítimo, Fluvial y Lacustre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659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Salvamento Acuático de Bienes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4862" marR="4862" marT="48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62" marR="4862" marT="48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6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439946" y="860792"/>
          <a:ext cx="11499011" cy="5968708"/>
        </p:xfrm>
        <a:graphic>
          <a:graphicData uri="http://schemas.openxmlformats.org/drawingml/2006/table">
            <a:tbl>
              <a:tblPr/>
              <a:tblGrid>
                <a:gridCol w="10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5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03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</a:t>
                      </a:r>
                      <a:endParaRPr lang="es-PE" sz="15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5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ÁMBITO ACUATICO VIGILADO Y CONTROLADO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SERVICIOS DE LA ADMINISTRACION MARITIMA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y Reparación de Infraestructura y Vehículos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8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 de Infraestructura y Vehículos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4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Control del tráfico acuático y ruteo de la navegación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4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Comunicaciones marítimas, fluviales y lacustres, así como avisos a los navegantes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de respuesta frente a derrames de sustancias contaminantes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4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de fiscalización frente a sustancias peligrosas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8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Administración del catastro nacional de las áreas acuáticas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94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de fiscalización que prestan y reciben las embarcaciones y artefactos navales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de fiscalización sobre naves de bandera extranjera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de fiscalización sobre personas naturales y jurídicas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4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Servicios administrativos de atención al usuario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10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Servicios prestados en exclusividad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Representación técnica ante organismos internacionales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Labores de fiscalización administrativa sobre las actividades acuáticas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Cooperación técnica y ejecución de acuerdos nacionales e internacionales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u Operación</a:t>
                      </a:r>
                    </a:p>
                  </a:txBody>
                  <a:tcPr marL="4503" marR="4503" marT="45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4503" marR="4503" marT="45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/>
          </p:nvPr>
        </p:nvGraphicFramePr>
        <p:xfrm>
          <a:off x="767751" y="924041"/>
          <a:ext cx="11084944" cy="5756239"/>
        </p:xfrm>
        <a:graphic>
          <a:graphicData uri="http://schemas.openxmlformats.org/drawingml/2006/table">
            <a:tbl>
              <a:tblPr/>
              <a:tblGrid>
                <a:gridCol w="1552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6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29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8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ESPACIO AEREO VIGILADO Y CONTROLADO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VIGILANCIA DEL ESPACIO AEREO NACIONAL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Detección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Kilómetro Cuadrado</a:t>
                      </a:r>
                      <a:b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(Vigilado para Detección)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1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Identificación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Acción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FUERZAS ARMADAS INNOVAN Y DESARROLLAN TECNOLOGIA MILITAR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INVESTIGACION, DESARROLLO E INNOVACIÓN, TECNOLÓGICA MILITAR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Investigación Básica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Investigaciones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4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Investigación Aplicada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Investigaciones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7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Desarrollo Experimental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Prototipos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03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SERVICIOS DE APOYO AL ESTADO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AGREGADURIA MILITAR Y ACCIONES EN EL EXTERIOR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Representación en Organismos Internacionales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Participantes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03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Participación en Organismos Internacionales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Participantes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28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Medidas de confianza mutua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Participantes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79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en el exterior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Acciones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303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Representación en Misiones Diplomáticas (Agregadurías)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Agregadurías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28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Participación en Misiones Científicas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Participantes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28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Participación en Misiones de Paz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Participantes 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645" marR="6645" marT="66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7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828135" y="845020"/>
          <a:ext cx="10912415" cy="5910321"/>
        </p:xfrm>
        <a:graphic>
          <a:graphicData uri="http://schemas.openxmlformats.org/drawingml/2006/table">
            <a:tbl>
              <a:tblPr/>
              <a:tblGrid>
                <a:gridCol w="121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1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2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51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Cantidad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6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SERVICIOS DE APOYO AL ESTADO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 DE APOYO A OTRAS ENTIDADES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apoyo al desarrollo nacional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6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protección del medio ambiente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6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seguridad y control interno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65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contra Ilícitos a gran escala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Operación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6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 DE APOYO CIVICO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Ayuda Humanitaria (OAH)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6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Apoyo al Desarrollo Social (ADS)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328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Acciones Cívicas (AC)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Acciones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594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FUERZAS ARMADAS CUENTAN CON SERVICIOS DE INTELIGENCIA MILITAR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OPERACIONES DE INTELIGENCIA Y CONTRAINTELIGENCIA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Las Operaciones de Inteligencia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77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Las Operaciones de Contrainteligencia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Operaciones 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6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Capacitación especial asociada a un plan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082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Implementación y mantenimiento de Equipos Especiales, software e infraestructura para el sostenimiento de una Operación clasificada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Equipos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7315" marR="7315" marT="73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733245" y="1002064"/>
          <a:ext cx="11059065" cy="5632598"/>
        </p:xfrm>
        <a:graphic>
          <a:graphicData uri="http://schemas.openxmlformats.org/drawingml/2006/table">
            <a:tbl>
              <a:tblPr/>
              <a:tblGrid>
                <a:gridCol w="1268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5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1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275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Cantidad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1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FUERZAS ARMADAS CUENTAN CON CAPACIDAD TELEMATICA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LA  CAPACIDAD OPERATIVA TELEMATICA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Integración operativa Telemática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4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Conectividad y Gestión de Redes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Servicio de Aplicaciones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Acciones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71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Protección de Redes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Redes Protegidas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84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Comunicación Estratégica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48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Entrenamiento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3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PERSONAS CON ATENCION EN SALUD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ATENCION MEDICA BASICA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Atenciones de promoción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Atenciones de prevención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Atenciones ambulatorias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800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ATENCION MEDICA ESPECIALIZADA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Consultas médicas y odontológicas especializadas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Interconsultas especializadas 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Intervenciones quirúrgicas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Atención a discapacitados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7800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Evacuaciones nacionales e internacionales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8002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Exámenes médicos anuales y de incorporación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Personas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82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Atención Hospitalaria Especializada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Atenciones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6974" marR="6974" marT="69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5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8752" y="348691"/>
            <a:ext cx="1366079" cy="575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Tareas</a:t>
            </a:r>
            <a:endParaRPr kumimoji="0" lang="es-PE" sz="4400" b="1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Arial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888521" y="924041"/>
          <a:ext cx="10652690" cy="5651055"/>
        </p:xfrm>
        <a:graphic>
          <a:graphicData uri="http://schemas.openxmlformats.org/drawingml/2006/table">
            <a:tbl>
              <a:tblPr/>
              <a:tblGrid>
                <a:gridCol w="1915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6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548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Producto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Actividad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Tareas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Unidad de medida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Cantidad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4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PERSONAS CON ATENCION EN SALUD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EQUIPOS E INFRAESTRUCTURA DE SALUD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infraestructura y equipos de salud para la atención medica básica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Instalaciones &amp; N° de Equipos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14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Mantenimiento de infraestructura y equipos de salud para la atención médica especializada.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N° de Instalaciones &amp; N° de Equipos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45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PERSONAL CON EDUCACION Y FORMACION MILITAR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FORMACION MILITAR DE OFICIALES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(1er año, 2do año, </a:t>
                      </a:r>
                      <a:r>
                        <a:rPr lang="es-PE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etc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(</a:t>
                      </a:r>
                      <a:r>
                        <a:rPr lang="es-PE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N°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PE" sz="16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Efc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209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FORMACION MILITAR DE TECNICOS Y SUB OFICIALES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593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EDUCACIÓN CONTINUA PARA MILITARES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kumimoji="0" lang="es-PE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cs typeface="+mn-cs"/>
                        </a:rPr>
                        <a:t>Por definir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8877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FORMACION OCUPACIONAL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Por definir</a:t>
                      </a:r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</a:p>
                  </a:txBody>
                  <a:tcPr marL="8710" marR="8710" marT="87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3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2108" y="274638"/>
            <a:ext cx="10470292" cy="1143000"/>
          </a:xfrm>
        </p:spPr>
        <p:txBody>
          <a:bodyPr/>
          <a:lstStyle/>
          <a:p>
            <a:r>
              <a:rPr lang="es-PE" dirty="0">
                <a:latin typeface="Century Gothic" panose="020B0502020202020204" pitchFamily="34" charset="0"/>
              </a:rPr>
              <a:t>Definiciones respecto de los Indicadores de Producción Física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0813" y="1120344"/>
            <a:ext cx="10972800" cy="5638799"/>
          </a:xfrm>
          <a:solidFill>
            <a:schemeClr val="bg1"/>
          </a:solidFill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s-PE" sz="2000" b="1" dirty="0">
                <a:latin typeface="Century Gothic" panose="020B0502020202020204" pitchFamily="34" charset="0"/>
              </a:rPr>
              <a:t>Indicador de Producción Física: </a:t>
            </a:r>
            <a:r>
              <a:rPr lang="es-PE" sz="2000" dirty="0">
                <a:latin typeface="Century Gothic" panose="020B0502020202020204" pitchFamily="34" charset="0"/>
              </a:rPr>
              <a:t>Es la medida sobre cantidades de bienes y servicios provistos, en términos de una unidad de medida establecida.</a:t>
            </a:r>
            <a:endParaRPr lang="es-PE" sz="2000" b="1" dirty="0">
              <a:latin typeface="Century Gothic" panose="020B0502020202020204" pitchFamily="34" charset="0"/>
            </a:endParaRPr>
          </a:p>
          <a:p>
            <a:pPr algn="just">
              <a:buFont typeface="+mj-lt"/>
              <a:buAutoNum type="arabicPeriod"/>
            </a:pPr>
            <a:r>
              <a:rPr lang="es-PE" sz="2000" b="1" dirty="0">
                <a:latin typeface="Century Gothic" panose="020B0502020202020204" pitchFamily="34" charset="0"/>
              </a:rPr>
              <a:t>Acción: </a:t>
            </a:r>
            <a:r>
              <a:rPr lang="es-PE" sz="2000" dirty="0">
                <a:latin typeface="Century Gothic" panose="020B0502020202020204" pitchFamily="34" charset="0"/>
              </a:rPr>
              <a:t>Acto de ejecutar un gasto administrativo de carácter exclusivo del Programa  Presupuestal; para el Programa Presupuestal 0135 “Mejora de las Capacidades Militares para la Defensa y el Desarrollo Nacional”, se considerará un gasto por mes.</a:t>
            </a:r>
          </a:p>
          <a:p>
            <a:pPr algn="just">
              <a:buFont typeface="+mj-lt"/>
              <a:buAutoNum type="arabicPeriod"/>
            </a:pPr>
            <a:r>
              <a:rPr lang="es-PE" sz="2000" b="1" dirty="0">
                <a:latin typeface="Century Gothic" panose="020B0502020202020204" pitchFamily="34" charset="0"/>
              </a:rPr>
              <a:t>Unidad Implementada: </a:t>
            </a:r>
            <a:r>
              <a:rPr lang="es-PE" sz="2000" dirty="0">
                <a:latin typeface="Century Gothic" panose="020B0502020202020204" pitchFamily="34" charset="0"/>
              </a:rPr>
              <a:t>Unidad militar, que ha sido atendida según el requerimiento de implementación, reparación y/o mantenimiento de armamento, material y/o equipo para el cumplimiento de una misión o tarea asignada.</a:t>
            </a:r>
          </a:p>
          <a:p>
            <a:pPr algn="just">
              <a:buFont typeface="+mj-lt"/>
              <a:buAutoNum type="arabicPeriod" startAt="4"/>
            </a:pPr>
            <a:r>
              <a:rPr lang="es-PE" sz="2000" b="1" dirty="0">
                <a:latin typeface="Century Gothic" panose="020B0502020202020204" pitchFamily="34" charset="0"/>
              </a:rPr>
              <a:t>Persona:</a:t>
            </a:r>
            <a:r>
              <a:rPr lang="es-PE" sz="2000" dirty="0">
                <a:latin typeface="Century Gothic" panose="020B0502020202020204" pitchFamily="34" charset="0"/>
              </a:rPr>
              <a:t> Hombre o mujer que recibe entrenamiento o capacitación en una unidad militar.</a:t>
            </a:r>
          </a:p>
          <a:p>
            <a:pPr algn="just">
              <a:buFont typeface="+mj-lt"/>
              <a:buAutoNum type="arabicPeriod" startAt="4"/>
            </a:pPr>
            <a:r>
              <a:rPr lang="es-PE" sz="2000" b="1" dirty="0">
                <a:latin typeface="Century Gothic" panose="020B0502020202020204" pitchFamily="34" charset="0"/>
              </a:rPr>
              <a:t>Instalación:</a:t>
            </a:r>
            <a:r>
              <a:rPr lang="es-PE" sz="2000" dirty="0">
                <a:latin typeface="Century Gothic" panose="020B0502020202020204" pitchFamily="34" charset="0"/>
              </a:rPr>
              <a:t> Recinto provisto de los medios para llevar a cabo una actividad militar que recibió mantenimiento y que tenga capacidades operativas adecuadas en cuanto al funcionamiento.</a:t>
            </a:r>
          </a:p>
          <a:p>
            <a:pPr algn="just">
              <a:buFont typeface="+mj-lt"/>
              <a:buAutoNum type="arabicPeriod" startAt="4"/>
            </a:pPr>
            <a:r>
              <a:rPr lang="es-PE" sz="2000" b="1" dirty="0">
                <a:latin typeface="Century Gothic" panose="020B0502020202020204" pitchFamily="34" charset="0"/>
              </a:rPr>
              <a:t>Operación: </a:t>
            </a:r>
            <a:r>
              <a:rPr lang="es-PE" sz="2000" dirty="0">
                <a:latin typeface="Century Gothic" panose="020B0502020202020204" pitchFamily="34" charset="0"/>
              </a:rPr>
              <a:t>Acción militar o la realización de una misión militar estratégica, táctica del servicio, de entrenamiento y administrativa. Se considerarán de acuerdo a lo coordinado en reunión de trabajo.</a:t>
            </a:r>
          </a:p>
          <a:p>
            <a:pPr>
              <a:buFont typeface="+mj-lt"/>
              <a:buAutoNum type="arabicPeriod"/>
            </a:pP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9000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51533" cy="688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724080" y="3816939"/>
            <a:ext cx="9052560" cy="504056"/>
          </a:xfrm>
        </p:spPr>
        <p:txBody>
          <a:bodyPr/>
          <a:lstStyle/>
          <a:p>
            <a:r>
              <a:rPr lang="es-PE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Equipo Técnico PP </a:t>
            </a:r>
            <a:r>
              <a:rPr lang="es-PE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0135 - IIAA</a:t>
            </a:r>
            <a:br>
              <a:rPr lang="es-PE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Análisis del PP 0135-Reducción de Productos</a:t>
            </a:r>
            <a:b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dirty="0" smtClean="0">
                <a:solidFill>
                  <a:srgbClr val="FF0000"/>
                </a:solidFill>
              </a:rPr>
              <a:t>(</a:t>
            </a:r>
            <a:r>
              <a:rPr lang="es-PE" dirty="0">
                <a:solidFill>
                  <a:srgbClr val="FF0000"/>
                </a:solidFill>
              </a:rPr>
              <a:t>E</a:t>
            </a:r>
            <a:r>
              <a:rPr lang="es-PE" dirty="0" smtClean="0">
                <a:solidFill>
                  <a:srgbClr val="FF0000"/>
                </a:solidFill>
              </a:rPr>
              <a:t>n </a:t>
            </a:r>
            <a:r>
              <a:rPr lang="es-PE" dirty="0">
                <a:solidFill>
                  <a:srgbClr val="FF0000"/>
                </a:solidFill>
              </a:rPr>
              <a:t>el marco del </a:t>
            </a:r>
            <a:r>
              <a:rPr lang="es-MX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Oficio Circular </a:t>
            </a:r>
            <a:r>
              <a:rPr lang="es-MX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002-MEF</a:t>
            </a:r>
            <a:r>
              <a:rPr lang="es-PE" dirty="0" smtClean="0">
                <a:solidFill>
                  <a:srgbClr val="FF0000"/>
                </a:solidFill>
              </a:rPr>
              <a:t>)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662645-30EA-43FD-B46F-7D3195CBBA27}"/>
              </a:ext>
            </a:extLst>
          </p:cNvPr>
          <p:cNvSpPr txBox="1"/>
          <p:nvPr/>
        </p:nvSpPr>
        <p:spPr>
          <a:xfrm>
            <a:off x="7888990" y="5688414"/>
            <a:ext cx="3632835" cy="307777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  <a:ln>
            <a:solidFill>
              <a:srgbClr val="5B9BD5">
                <a:lumMod val="20000"/>
                <a:lumOff val="80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Responsable Técnico: CCFFAA-OPPR</a:t>
            </a:r>
            <a:endParaRPr kumimoji="0" lang="es-PE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8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7856" y="332657"/>
            <a:ext cx="9358909" cy="463789"/>
          </a:xfrm>
        </p:spPr>
        <p:txBody>
          <a:bodyPr>
            <a:noAutofit/>
          </a:bodyPr>
          <a:lstStyle/>
          <a:p>
            <a:r>
              <a:rPr lang="es-PE" sz="2800" dirty="0" smtClean="0"/>
              <a:t>Tabla 12 - </a:t>
            </a:r>
            <a:r>
              <a:rPr lang="es-PE" sz="2800" dirty="0">
                <a:latin typeface="Arial Black" panose="020B0A04020102020204" pitchFamily="34" charset="0"/>
              </a:rPr>
              <a:t>Modelo operacional de la Actividad</a:t>
            </a:r>
            <a:br>
              <a:rPr lang="es-PE" sz="2800" dirty="0">
                <a:latin typeface="Arial Black" panose="020B0A04020102020204" pitchFamily="34" charset="0"/>
              </a:rPr>
            </a:br>
            <a:endParaRPr lang="es-PE" sz="28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/>
          </p:nvPr>
        </p:nvGraphicFramePr>
        <p:xfrm>
          <a:off x="788276" y="1018754"/>
          <a:ext cx="11098929" cy="3503978"/>
        </p:xfrm>
        <a:graphic>
          <a:graphicData uri="http://schemas.openxmlformats.org/drawingml/2006/table">
            <a:tbl>
              <a:tblPr firstRow="1" firstCol="1" bandRow="1"/>
              <a:tblGrid>
                <a:gridCol w="4998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5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14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85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Denominación 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 la Actividad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endParaRPr lang="es-PE"/>
                    </a:p>
                  </a:txBody>
                  <a:tcPr marL="68460" marR="6846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Identifique los niveles de Gobierno que ejecutan la actividad </a:t>
                      </a:r>
                      <a:r>
                        <a:rPr lang="es-ES" sz="1600" b="1" i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(aspa</a:t>
                      </a:r>
                      <a:r>
                        <a:rPr lang="es-ES" sz="16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)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GN</a:t>
                      </a:r>
                      <a:endParaRPr lang="es-PE" sz="24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GR</a:t>
                      </a:r>
                      <a:endParaRPr lang="es-PE" sz="24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GL</a:t>
                      </a:r>
                      <a:endParaRPr lang="es-PE" sz="24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Unidad de medida del indicador de producción</a:t>
                      </a:r>
                      <a:r>
                        <a:rPr lang="es-ES" sz="1600" b="1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 física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9">
                <a:tc gridSpan="7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Modelo operacional 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de</a:t>
                      </a:r>
                      <a:r>
                        <a:rPr lang="es-ES" sz="1600" b="1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 la actividad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954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Definición operacional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r>
                        <a:rPr lang="es-PE" sz="1600" b="1" i="1" u="none" strike="noStrike" kern="1200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y servicios) </a:t>
                      </a:r>
                      <a:r>
                        <a:rPr lang="es-PE" sz="1800" b="0" i="1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9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2. Organización 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para la 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ejecución de la actividad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b="1" i="0" u="none" strike="noStrike" kern="1200" baseline="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829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Criterios de programación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1" i="1" u="none" strike="noStrike" kern="1200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. </a:t>
                      </a:r>
                      <a:endParaRPr lang="es-PE" sz="1600" b="1" i="0" u="none" strike="noStrike" kern="1200" baseline="0" dirty="0" smtClean="0">
                        <a:solidFill>
                          <a:schemeClr val="bg1"/>
                        </a:solidFill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304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4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+mn-cs"/>
                        </a:rPr>
                        <a:t>. Flujo de procesos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E" sz="1600" b="1" i="1" u="none" strike="noStrike" kern="1200" baseline="0" dirty="0" smtClean="0">
                          <a:solidFill>
                            <a:schemeClr val="bg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 las metas de las Actividades.</a:t>
                      </a:r>
                      <a:endParaRPr lang="es-PE" sz="1600" b="1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64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5. Diagrama de Gantt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</a:t>
                      </a:r>
                      <a:r>
                        <a:rPr lang="es-ES" sz="1400" b="1" dirty="0">
                          <a:effectLst/>
                          <a:latin typeface="Calibri"/>
                          <a:ea typeface="Times New Roman"/>
                          <a:cs typeface="Arial"/>
                        </a:rPr>
                        <a:t> </a:t>
                      </a:r>
                      <a:endParaRPr lang="es-PE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0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s-E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Times New Roman"/>
                          <a:cs typeface="+mn-cs"/>
                        </a:rPr>
                        <a:t>6. Listado de insumos</a:t>
                      </a:r>
                      <a:endParaRPr kumimoji="0" lang="es-PE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6">
                  <a:txBody>
                    <a:bodyPr/>
                    <a:lstStyle/>
                    <a:p>
                      <a:endParaRPr lang="es-PE" dirty="0"/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39558" y="6098250"/>
            <a:ext cx="993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partir de </a:t>
            </a: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 actividades, 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 pueden establecer los requerimientos de bienes y servicios que, valorizados, serán los costos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456164" y="6380224"/>
            <a:ext cx="4101807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Guía metodológica insumos DGPP 2013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Proceso 6"/>
          <p:cNvSpPr/>
          <p:nvPr/>
        </p:nvSpPr>
        <p:spPr bwMode="auto">
          <a:xfrm>
            <a:off x="5698864" y="4617279"/>
            <a:ext cx="1896035" cy="618298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ACTIVIDAD</a:t>
            </a:r>
          </a:p>
        </p:txBody>
      </p:sp>
      <p:sp>
        <p:nvSpPr>
          <p:cNvPr id="8" name="Llamada de flecha a la derecha 7"/>
          <p:cNvSpPr/>
          <p:nvPr/>
        </p:nvSpPr>
        <p:spPr bwMode="auto">
          <a:xfrm>
            <a:off x="3584518" y="4617280"/>
            <a:ext cx="1538919" cy="618298"/>
          </a:xfrm>
          <a:prstGeom prst="rightArrowCallout">
            <a:avLst>
              <a:gd name="adj1" fmla="val 20828"/>
              <a:gd name="adj2" fmla="val 39603"/>
              <a:gd name="adj3" fmla="val 31258"/>
              <a:gd name="adj4" fmla="val 78890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Insumos</a:t>
            </a:r>
          </a:p>
        </p:txBody>
      </p:sp>
      <p:sp>
        <p:nvSpPr>
          <p:cNvPr id="9" name="Cilindro 8"/>
          <p:cNvSpPr/>
          <p:nvPr/>
        </p:nvSpPr>
        <p:spPr bwMode="auto">
          <a:xfrm>
            <a:off x="8846048" y="4611068"/>
            <a:ext cx="1268935" cy="624509"/>
          </a:xfrm>
          <a:prstGeom prst="can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</p:txBody>
      </p:sp>
      <p:sp>
        <p:nvSpPr>
          <p:cNvPr id="10" name="Flecha derecha 9"/>
          <p:cNvSpPr/>
          <p:nvPr/>
        </p:nvSpPr>
        <p:spPr bwMode="auto">
          <a:xfrm>
            <a:off x="8158043" y="4793269"/>
            <a:ext cx="452557" cy="249700"/>
          </a:xfrm>
          <a:prstGeom prst="rightArrow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1" name="Preparación 10"/>
          <p:cNvSpPr/>
          <p:nvPr/>
        </p:nvSpPr>
        <p:spPr bwMode="auto">
          <a:xfrm>
            <a:off x="5216265" y="5504929"/>
            <a:ext cx="2861231" cy="626974"/>
          </a:xfrm>
          <a:prstGeom prst="flowChartPreparation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Procedimientos</a:t>
            </a:r>
          </a:p>
        </p:txBody>
      </p:sp>
      <p:sp>
        <p:nvSpPr>
          <p:cNvPr id="12" name="Botón de acción: Hacia delante o Siguiente 11">
            <a:hlinkClick r:id="rId3" action="ppaction://hlinksldjump" highlightClick="1"/>
          </p:cNvPr>
          <p:cNvSpPr/>
          <p:nvPr/>
        </p:nvSpPr>
        <p:spPr bwMode="auto">
          <a:xfrm>
            <a:off x="5842012" y="1996684"/>
            <a:ext cx="442913" cy="21468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3" name="Cheurón 12"/>
          <p:cNvSpPr/>
          <p:nvPr/>
        </p:nvSpPr>
        <p:spPr bwMode="auto">
          <a:xfrm>
            <a:off x="5694753" y="5490409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1</a:t>
            </a:r>
          </a:p>
        </p:txBody>
      </p:sp>
      <p:sp>
        <p:nvSpPr>
          <p:cNvPr id="14" name="Cheurón 13"/>
          <p:cNvSpPr/>
          <p:nvPr/>
        </p:nvSpPr>
        <p:spPr bwMode="auto">
          <a:xfrm>
            <a:off x="6175769" y="5499929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2</a:t>
            </a:r>
          </a:p>
        </p:txBody>
      </p:sp>
      <p:sp>
        <p:nvSpPr>
          <p:cNvPr id="15" name="Cheurón 14"/>
          <p:cNvSpPr/>
          <p:nvPr/>
        </p:nvSpPr>
        <p:spPr bwMode="auto">
          <a:xfrm>
            <a:off x="6671735" y="5498308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sp>
        <p:nvSpPr>
          <p:cNvPr id="16" name="Cheurón 15"/>
          <p:cNvSpPr/>
          <p:nvPr/>
        </p:nvSpPr>
        <p:spPr bwMode="auto">
          <a:xfrm>
            <a:off x="7195110" y="5508512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658862" y="5781116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182740" y="5790652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706618" y="5785884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173346" y="5781116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Cerrar llave 22"/>
          <p:cNvSpPr/>
          <p:nvPr/>
        </p:nvSpPr>
        <p:spPr bwMode="auto">
          <a:xfrm rot="16200000">
            <a:off x="6549076" y="4248832"/>
            <a:ext cx="261001" cy="2365125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1" name="Botón de acción: Hacia delante o Siguiente 20">
            <a:hlinkClick r:id="rId4" action="ppaction://hlinksldjump" highlightClick="1"/>
          </p:cNvPr>
          <p:cNvSpPr/>
          <p:nvPr/>
        </p:nvSpPr>
        <p:spPr bwMode="auto">
          <a:xfrm>
            <a:off x="5863786" y="2816741"/>
            <a:ext cx="442913" cy="21468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2" name="Botón de acción: Hacia delante o Siguiente 21">
            <a:hlinkClick r:id="rId5" action="ppaction://hlinksldjump" highlightClick="1"/>
          </p:cNvPr>
          <p:cNvSpPr/>
          <p:nvPr/>
        </p:nvSpPr>
        <p:spPr bwMode="auto">
          <a:xfrm>
            <a:off x="5863784" y="3150564"/>
            <a:ext cx="442913" cy="688053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4" name="Botón de acción: Hacia delante o Siguiente 23">
            <a:hlinkClick r:id="rId6" action="ppaction://hlinksldjump" highlightClick="1"/>
          </p:cNvPr>
          <p:cNvSpPr/>
          <p:nvPr/>
        </p:nvSpPr>
        <p:spPr bwMode="auto">
          <a:xfrm>
            <a:off x="5885560" y="3999655"/>
            <a:ext cx="442913" cy="21468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5" name="Botón de acción: Hacia delante o Siguiente 24">
            <a:hlinkClick r:id="rId7" action="ppaction://hlinksldjump" highlightClick="1"/>
          </p:cNvPr>
          <p:cNvSpPr/>
          <p:nvPr/>
        </p:nvSpPr>
        <p:spPr bwMode="auto">
          <a:xfrm>
            <a:off x="5892818" y="4268167"/>
            <a:ext cx="442913" cy="21468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7" name="Botón de acción: Final 26">
            <a:hlinkClick r:id="rId8" action="ppaction://hlinksldjump" highlightClick="1"/>
          </p:cNvPr>
          <p:cNvSpPr/>
          <p:nvPr/>
        </p:nvSpPr>
        <p:spPr bwMode="auto">
          <a:xfrm rot="10800000">
            <a:off x="11256871" y="5663791"/>
            <a:ext cx="516503" cy="248085"/>
          </a:xfrm>
          <a:prstGeom prst="actionButtonEnd">
            <a:avLst/>
          </a:prstGeom>
          <a:solidFill>
            <a:schemeClr val="accent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8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0078 -0.131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3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29886"/>
            <a:ext cx="9068430" cy="912926"/>
          </a:xfrm>
        </p:spPr>
        <p:txBody>
          <a:bodyPr/>
          <a:lstStyle/>
          <a:p>
            <a:r>
              <a:rPr lang="es-PE" dirty="0" smtClean="0"/>
              <a:t>ANTECEDENTES DEL PP 0135: “Mejora de las Capacidades Militares para la Defensa y el Desarrollo Nacional”</a:t>
            </a:r>
            <a:endParaRPr lang="es-PE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/>
          </p:nvPr>
        </p:nvGraphicFramePr>
        <p:xfrm>
          <a:off x="7305675" y="1854784"/>
          <a:ext cx="3324540" cy="1171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35">
                  <a:extLst>
                    <a:ext uri="{9D8B030D-6E8A-4147-A177-3AD203B41FA5}">
                      <a16:colId xmlns:a16="http://schemas.microsoft.com/office/drawing/2014/main" val="3048166498"/>
                    </a:ext>
                  </a:extLst>
                </a:gridCol>
                <a:gridCol w="1096826">
                  <a:extLst>
                    <a:ext uri="{9D8B030D-6E8A-4147-A177-3AD203B41FA5}">
                      <a16:colId xmlns:a16="http://schemas.microsoft.com/office/drawing/2014/main" val="2213765340"/>
                    </a:ext>
                  </a:extLst>
                </a:gridCol>
                <a:gridCol w="1224379">
                  <a:extLst>
                    <a:ext uri="{9D8B030D-6E8A-4147-A177-3AD203B41FA5}">
                      <a16:colId xmlns:a16="http://schemas.microsoft.com/office/drawing/2014/main" val="4015427664"/>
                    </a:ext>
                  </a:extLst>
                </a:gridCol>
              </a:tblGrid>
              <a:tr h="403049">
                <a:tc rowSpan="3">
                  <a:txBody>
                    <a:bodyPr/>
                    <a:lstStyle/>
                    <a:p>
                      <a:pPr algn="ctr"/>
                      <a:r>
                        <a:rPr lang="es-MX" sz="2400" b="1" dirty="0" smtClean="0"/>
                        <a:t>2015</a:t>
                      </a:r>
                      <a:endParaRPr lang="es-PE" sz="24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MINDEF</a:t>
                      </a:r>
                      <a:endParaRPr lang="es-PE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PP 135</a:t>
                      </a:r>
                      <a:endParaRPr lang="es-PE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90669"/>
                  </a:ext>
                </a:extLst>
              </a:tr>
              <a:tr h="403049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10,700’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7,400’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030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7 %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5%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083487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1" y="1220605"/>
            <a:ext cx="6005026" cy="244021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 bwMode="auto">
          <a:xfrm>
            <a:off x="4854009" y="2129742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ducto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5814792" y="2136370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ducto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cxnSp>
        <p:nvCxnSpPr>
          <p:cNvPr id="10" name="Conector angular 9"/>
          <p:cNvCxnSpPr>
            <a:stCxn id="15" idx="0"/>
            <a:endCxn id="18" idx="3"/>
          </p:cNvCxnSpPr>
          <p:nvPr/>
        </p:nvCxnSpPr>
        <p:spPr bwMode="auto">
          <a:xfrm rot="16200000" flipV="1">
            <a:off x="5165144" y="2328920"/>
            <a:ext cx="2255074" cy="792080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ángulo 13"/>
          <p:cNvSpPr/>
          <p:nvPr/>
        </p:nvSpPr>
        <p:spPr bwMode="auto">
          <a:xfrm>
            <a:off x="4206309" y="3857264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ducto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15" name="Rectángulo 14"/>
          <p:cNvSpPr/>
          <p:nvPr/>
        </p:nvSpPr>
        <p:spPr bwMode="auto">
          <a:xfrm>
            <a:off x="6430399" y="3852497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ducto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18" name="Rectángulo 17"/>
          <p:cNvSpPr/>
          <p:nvPr/>
        </p:nvSpPr>
        <p:spPr bwMode="auto">
          <a:xfrm>
            <a:off x="5290010" y="1328973"/>
            <a:ext cx="606631" cy="536899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cxnSp>
        <p:nvCxnSpPr>
          <p:cNvPr id="24" name="Conector angular 23"/>
          <p:cNvCxnSpPr>
            <a:stCxn id="14" idx="3"/>
            <a:endCxn id="15" idx="1"/>
          </p:cNvCxnSpPr>
          <p:nvPr/>
        </p:nvCxnSpPr>
        <p:spPr bwMode="auto">
          <a:xfrm flipV="1">
            <a:off x="4722953" y="4095566"/>
            <a:ext cx="1707446" cy="476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ángulo 26"/>
          <p:cNvSpPr/>
          <p:nvPr/>
        </p:nvSpPr>
        <p:spPr bwMode="auto">
          <a:xfrm>
            <a:off x="7473375" y="3185390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1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28" name="Rectángulo 27"/>
          <p:cNvSpPr/>
          <p:nvPr/>
        </p:nvSpPr>
        <p:spPr bwMode="auto">
          <a:xfrm>
            <a:off x="8125851" y="3180623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2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29" name="Rectángulo 28"/>
          <p:cNvSpPr/>
          <p:nvPr/>
        </p:nvSpPr>
        <p:spPr bwMode="auto">
          <a:xfrm>
            <a:off x="8792609" y="3190145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3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0" name="Rectángulo 29"/>
          <p:cNvSpPr/>
          <p:nvPr/>
        </p:nvSpPr>
        <p:spPr bwMode="auto">
          <a:xfrm>
            <a:off x="9473657" y="3185381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4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1" name="Rectángulo 30"/>
          <p:cNvSpPr/>
          <p:nvPr/>
        </p:nvSpPr>
        <p:spPr bwMode="auto">
          <a:xfrm>
            <a:off x="10111835" y="3180616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5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2" name="Rectángulo 31"/>
          <p:cNvSpPr/>
          <p:nvPr/>
        </p:nvSpPr>
        <p:spPr bwMode="auto">
          <a:xfrm>
            <a:off x="7478160" y="3775936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6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3" name="Rectángulo 32"/>
          <p:cNvSpPr/>
          <p:nvPr/>
        </p:nvSpPr>
        <p:spPr bwMode="auto">
          <a:xfrm>
            <a:off x="8130624" y="3771168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7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4" name="Rectángulo 33"/>
          <p:cNvSpPr/>
          <p:nvPr/>
        </p:nvSpPr>
        <p:spPr bwMode="auto">
          <a:xfrm>
            <a:off x="8783090" y="3766405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8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5" name="Rectángulo 34"/>
          <p:cNvSpPr/>
          <p:nvPr/>
        </p:nvSpPr>
        <p:spPr bwMode="auto">
          <a:xfrm>
            <a:off x="9464132" y="3761640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9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10116600" y="3756875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10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7" name="Rectángulo 36"/>
          <p:cNvSpPr/>
          <p:nvPr/>
        </p:nvSpPr>
        <p:spPr bwMode="auto">
          <a:xfrm>
            <a:off x="7473375" y="5843605"/>
            <a:ext cx="3270825" cy="5857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DIAGNÓSTICO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MEDIOS DIRECTOS (P)</a:t>
            </a:r>
            <a:endParaRPr kumimoji="0" lang="es-PE" sz="18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38" name="Rectángulo 37"/>
          <p:cNvSpPr/>
          <p:nvPr/>
        </p:nvSpPr>
        <p:spPr bwMode="auto">
          <a:xfrm>
            <a:off x="7697213" y="5280909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1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39" name="Rectángulo 38"/>
          <p:cNvSpPr/>
          <p:nvPr/>
        </p:nvSpPr>
        <p:spPr bwMode="auto">
          <a:xfrm>
            <a:off x="8506854" y="5247568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A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40" name="Rectángulo 39"/>
          <p:cNvSpPr/>
          <p:nvPr/>
        </p:nvSpPr>
        <p:spPr bwMode="auto">
          <a:xfrm>
            <a:off x="9173612" y="5257090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B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sp>
        <p:nvSpPr>
          <p:cNvPr id="41" name="Rectángulo 40"/>
          <p:cNvSpPr/>
          <p:nvPr/>
        </p:nvSpPr>
        <p:spPr bwMode="auto">
          <a:xfrm>
            <a:off x="9854660" y="5252326"/>
            <a:ext cx="516644" cy="4861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Pro 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SemiLight Condensed" panose="020B0502040204020203" pitchFamily="34" charset="0"/>
                <a:ea typeface="+mn-ea"/>
                <a:cs typeface="Arial"/>
              </a:rPr>
              <a:t>C</a:t>
            </a:r>
            <a:endParaRPr kumimoji="0" lang="es-PE" sz="1400" b="0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Light Condensed" panose="020B0502040204020203" pitchFamily="34" charset="0"/>
              <a:ea typeface="+mn-ea"/>
              <a:cs typeface="Arial"/>
            </a:endParaRPr>
          </a:p>
        </p:txBody>
      </p:sp>
      <p:pic>
        <p:nvPicPr>
          <p:cNvPr id="1028" name="Picture 4" descr="☹️ Cara Con El Ceño Fruncido Emoj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9248" r="28660" b="12531"/>
          <a:stretch/>
        </p:blipFill>
        <p:spPr bwMode="auto">
          <a:xfrm>
            <a:off x="8865304" y="4438640"/>
            <a:ext cx="645195" cy="6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2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0.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3.125E-6 0.2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4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29886"/>
            <a:ext cx="9068430" cy="912926"/>
          </a:xfrm>
        </p:spPr>
        <p:txBody>
          <a:bodyPr/>
          <a:lstStyle/>
          <a:p>
            <a:r>
              <a:rPr lang="es-PE" dirty="0" smtClean="0"/>
              <a:t>ANTECEDENTES DEL PP 0135: “Mejora de las Capacidades Militares para la Defensa y el Desarrollo Nacional”</a:t>
            </a:r>
            <a:endParaRPr lang="es-PE" dirty="0"/>
          </a:p>
        </p:txBody>
      </p:sp>
      <p:sp>
        <p:nvSpPr>
          <p:cNvPr id="3" name="Flecha derecha 2"/>
          <p:cNvSpPr/>
          <p:nvPr/>
        </p:nvSpPr>
        <p:spPr>
          <a:xfrm>
            <a:off x="1185863" y="3348131"/>
            <a:ext cx="9921408" cy="1183342"/>
          </a:xfrm>
          <a:prstGeom prst="rightArrow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16182" y="3777725"/>
            <a:ext cx="9597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2014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47099" y="3766997"/>
            <a:ext cx="872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2015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95658" y="1530761"/>
            <a:ext cx="2690470" cy="102063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 AF 2014 el MEF determina que se implemente en Defensa un Programa Presupuestal</a:t>
            </a:r>
            <a:endParaRPr kumimoji="0" lang="es-PE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cxnSp>
        <p:nvCxnSpPr>
          <p:cNvPr id="8" name="Conector recto de flecha 7"/>
          <p:cNvCxnSpPr>
            <a:stCxn id="7" idx="2"/>
            <a:endCxn id="4" idx="0"/>
          </p:cNvCxnSpPr>
          <p:nvPr/>
        </p:nvCxnSpPr>
        <p:spPr>
          <a:xfrm>
            <a:off x="1840893" y="2551394"/>
            <a:ext cx="255186" cy="122633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Rectángulo 8"/>
          <p:cNvSpPr/>
          <p:nvPr/>
        </p:nvSpPr>
        <p:spPr>
          <a:xfrm>
            <a:off x="2556468" y="2737854"/>
            <a:ext cx="2445882" cy="57612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Se implementa el PP en el MINDEF, con 10 Productos</a:t>
            </a:r>
          </a:p>
        </p:txBody>
      </p:sp>
      <p:cxnSp>
        <p:nvCxnSpPr>
          <p:cNvPr id="10" name="Conector recto de flecha 9"/>
          <p:cNvCxnSpPr>
            <a:stCxn id="9" idx="2"/>
            <a:endCxn id="6" idx="0"/>
          </p:cNvCxnSpPr>
          <p:nvPr/>
        </p:nvCxnSpPr>
        <p:spPr>
          <a:xfrm>
            <a:off x="3779409" y="3313975"/>
            <a:ext cx="3960" cy="453022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Rectángulo 10"/>
          <p:cNvSpPr/>
          <p:nvPr/>
        </p:nvSpPr>
        <p:spPr>
          <a:xfrm>
            <a:off x="2308496" y="4453633"/>
            <a:ext cx="2959517" cy="84349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Se realiza una mejora que no implica el análisis de los Productos</a:t>
            </a:r>
            <a:endParaRPr kumimoji="0" lang="es-PE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cxnSp>
        <p:nvCxnSpPr>
          <p:cNvPr id="12" name="Conector recto de flecha 11"/>
          <p:cNvCxnSpPr>
            <a:stCxn id="11" idx="0"/>
            <a:endCxn id="6" idx="2"/>
          </p:cNvCxnSpPr>
          <p:nvPr/>
        </p:nvCxnSpPr>
        <p:spPr>
          <a:xfrm flipH="1" flipV="1">
            <a:off x="3783369" y="4136329"/>
            <a:ext cx="4886" cy="31730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Rectángulo 12">
            <a:hlinkClick r:id="rId2" action="ppaction://hlinksldjump"/>
          </p:cNvPr>
          <p:cNvSpPr/>
          <p:nvPr/>
        </p:nvSpPr>
        <p:spPr>
          <a:xfrm>
            <a:off x="8707244" y="5655558"/>
            <a:ext cx="2959517" cy="69710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Propuesta de reducción de Productos (Rediseño)</a:t>
            </a:r>
            <a:endParaRPr kumimoji="0" lang="es-PE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cxnSp>
        <p:nvCxnSpPr>
          <p:cNvPr id="14" name="Conector recto de flecha 13"/>
          <p:cNvCxnSpPr>
            <a:stCxn id="50" idx="2"/>
            <a:endCxn id="13" idx="0"/>
          </p:cNvCxnSpPr>
          <p:nvPr/>
        </p:nvCxnSpPr>
        <p:spPr>
          <a:xfrm>
            <a:off x="10182637" y="4116371"/>
            <a:ext cx="4366" cy="153918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CuadroTexto 14"/>
          <p:cNvSpPr txBox="1"/>
          <p:nvPr/>
        </p:nvSpPr>
        <p:spPr>
          <a:xfrm>
            <a:off x="5228024" y="3756372"/>
            <a:ext cx="872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2016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944618" y="2609104"/>
            <a:ext cx="2690470" cy="76681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El MEF “Observa” el PP y solicita levantamiento de observaciones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856081" y="3759197"/>
            <a:ext cx="872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2017</a:t>
            </a:r>
            <a:endParaRPr kumimoji="0" lang="es-PE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cxnSp>
        <p:nvCxnSpPr>
          <p:cNvPr id="19" name="Conector recto de flecha 18"/>
          <p:cNvCxnSpPr>
            <a:stCxn id="24" idx="0"/>
            <a:endCxn id="15" idx="2"/>
          </p:cNvCxnSpPr>
          <p:nvPr/>
        </p:nvCxnSpPr>
        <p:spPr>
          <a:xfrm flipH="1" flipV="1">
            <a:off x="5664294" y="4125704"/>
            <a:ext cx="11899" cy="152507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CuadroTexto 20"/>
          <p:cNvSpPr txBox="1"/>
          <p:nvPr/>
        </p:nvSpPr>
        <p:spPr>
          <a:xfrm>
            <a:off x="8465242" y="3751805"/>
            <a:ext cx="872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2018</a:t>
            </a:r>
          </a:p>
        </p:txBody>
      </p:sp>
      <p:cxnSp>
        <p:nvCxnSpPr>
          <p:cNvPr id="22" name="Conector recto de flecha 21"/>
          <p:cNvCxnSpPr>
            <a:stCxn id="25" idx="2"/>
            <a:endCxn id="21" idx="0"/>
          </p:cNvCxnSpPr>
          <p:nvPr/>
        </p:nvCxnSpPr>
        <p:spPr>
          <a:xfrm flipH="1">
            <a:off x="8901512" y="2240880"/>
            <a:ext cx="2392" cy="1510925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Rectángulo 22"/>
          <p:cNvSpPr/>
          <p:nvPr/>
        </p:nvSpPr>
        <p:spPr>
          <a:xfrm>
            <a:off x="5938380" y="4431214"/>
            <a:ext cx="2690470" cy="112298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Se levantan las Observaciones.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La metodología dificulta el Rediseño</a:t>
            </a:r>
            <a:endParaRPr kumimoji="0" lang="es-PE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24" name="Rectángulo 23">
            <a:hlinkClick r:id="rId3" action="ppaction://hlinksldjump"/>
          </p:cNvPr>
          <p:cNvSpPr/>
          <p:nvPr/>
        </p:nvSpPr>
        <p:spPr>
          <a:xfrm>
            <a:off x="4330958" y="5650780"/>
            <a:ext cx="2690470" cy="92784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Dtva</a:t>
            </a:r>
            <a:r>
              <a:rPr kumimoji="0" lang="es-P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002-2016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El MEF requiere mayor justificación (evidencias)</a:t>
            </a:r>
            <a:r>
              <a:rPr kumimoji="0" lang="es-PE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7972138" y="1549924"/>
            <a:ext cx="1863531" cy="69095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El DL 1440, indica </a:t>
            </a:r>
            <a:r>
              <a:rPr kumimoji="0" lang="es-MX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PPoR</a:t>
            </a: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 y PPI 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cxnSp>
        <p:nvCxnSpPr>
          <p:cNvPr id="26" name="Conector recto de flecha 25"/>
          <p:cNvCxnSpPr>
            <a:stCxn id="27" idx="2"/>
            <a:endCxn id="15" idx="0"/>
          </p:cNvCxnSpPr>
          <p:nvPr/>
        </p:nvCxnSpPr>
        <p:spPr>
          <a:xfrm>
            <a:off x="5654084" y="2427292"/>
            <a:ext cx="10210" cy="132908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ángulo 26"/>
          <p:cNvSpPr/>
          <p:nvPr/>
        </p:nvSpPr>
        <p:spPr>
          <a:xfrm>
            <a:off x="4003404" y="1406659"/>
            <a:ext cx="3301359" cy="102063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Se forma una comisión y formula un Rediseño del PP, con firma de las 3 IIAA, para solo 4 Productos</a:t>
            </a:r>
            <a:endParaRPr kumimoji="0" lang="es-PE" sz="16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17782" y="5379365"/>
            <a:ext cx="3821265" cy="130741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En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4 meses (Ene-Abr) se formula el </a:t>
            </a: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PP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0135. Primero se formulan los Productos y </a:t>
            </a: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luego </a:t>
            </a:r>
            <a:r>
              <a:rPr kumimoji="0" lang="es-MX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el “Diagnóstico” (la metodología indica que como resultado del diagnóstico se derivan los Productos).</a:t>
            </a:r>
          </a:p>
        </p:txBody>
      </p:sp>
      <p:cxnSp>
        <p:nvCxnSpPr>
          <p:cNvPr id="29" name="Conector recto de flecha 28"/>
          <p:cNvCxnSpPr>
            <a:stCxn id="28" idx="0"/>
            <a:endCxn id="4" idx="2"/>
          </p:cNvCxnSpPr>
          <p:nvPr/>
        </p:nvCxnSpPr>
        <p:spPr>
          <a:xfrm flipH="1" flipV="1">
            <a:off x="2096079" y="4147057"/>
            <a:ext cx="32336" cy="1232308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Conector recto de flecha 38"/>
          <p:cNvCxnSpPr>
            <a:stCxn id="17" idx="2"/>
            <a:endCxn id="23" idx="0"/>
          </p:cNvCxnSpPr>
          <p:nvPr/>
        </p:nvCxnSpPr>
        <p:spPr>
          <a:xfrm flipH="1">
            <a:off x="7283615" y="4128529"/>
            <a:ext cx="8736" cy="302685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Conector recto de flecha 42"/>
          <p:cNvCxnSpPr>
            <a:stCxn id="16" idx="2"/>
            <a:endCxn id="17" idx="0"/>
          </p:cNvCxnSpPr>
          <p:nvPr/>
        </p:nvCxnSpPr>
        <p:spPr>
          <a:xfrm>
            <a:off x="7289853" y="3375920"/>
            <a:ext cx="2498" cy="38327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CuadroTexto 49"/>
          <p:cNvSpPr txBox="1"/>
          <p:nvPr/>
        </p:nvSpPr>
        <p:spPr>
          <a:xfrm>
            <a:off x="9746367" y="3747039"/>
            <a:ext cx="8725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2020</a:t>
            </a:r>
          </a:p>
        </p:txBody>
      </p:sp>
      <p:cxnSp>
        <p:nvCxnSpPr>
          <p:cNvPr id="52" name="Conector recto de flecha 51"/>
          <p:cNvCxnSpPr>
            <a:stCxn id="53" idx="2"/>
            <a:endCxn id="50" idx="0"/>
          </p:cNvCxnSpPr>
          <p:nvPr/>
        </p:nvCxnSpPr>
        <p:spPr>
          <a:xfrm>
            <a:off x="10175505" y="3220538"/>
            <a:ext cx="7132" cy="526501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Rectángulo 52">
            <a:hlinkClick r:id="rId4" action="ppaction://hlinksldjump"/>
          </p:cNvPr>
          <p:cNvSpPr/>
          <p:nvPr/>
        </p:nvSpPr>
        <p:spPr>
          <a:xfrm>
            <a:off x="9048069" y="2384481"/>
            <a:ext cx="2254872" cy="836057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Oficio Circular 002, permite “suprimir” Productos en la EFP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49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29886"/>
            <a:ext cx="9068430" cy="912926"/>
          </a:xfrm>
        </p:spPr>
        <p:txBody>
          <a:bodyPr/>
          <a:lstStyle/>
          <a:p>
            <a:r>
              <a:rPr lang="es-PE" dirty="0" smtClean="0"/>
              <a:t>ANTECEDENTES DEL PP 0135: “Mejora de las Capacidades Militares para la Defensa y el Desarrollo Nacional”</a:t>
            </a:r>
            <a:endParaRPr lang="es-PE" dirty="0"/>
          </a:p>
        </p:txBody>
      </p:sp>
      <p:sp>
        <p:nvSpPr>
          <p:cNvPr id="4" name="Elipse 3"/>
          <p:cNvSpPr/>
          <p:nvPr/>
        </p:nvSpPr>
        <p:spPr>
          <a:xfrm>
            <a:off x="186680" y="1677726"/>
            <a:ext cx="1435006" cy="135938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Elipse 4"/>
          <p:cNvSpPr/>
          <p:nvPr/>
        </p:nvSpPr>
        <p:spPr>
          <a:xfrm>
            <a:off x="1673354" y="1596961"/>
            <a:ext cx="1435006" cy="15209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293554"/>
              <a:satOff val="-25390"/>
              <a:lumOff val="-25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Elipse 5"/>
          <p:cNvSpPr/>
          <p:nvPr/>
        </p:nvSpPr>
        <p:spPr>
          <a:xfrm>
            <a:off x="3184033" y="1596961"/>
            <a:ext cx="1435006" cy="1520919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587108"/>
              <a:satOff val="-50780"/>
              <a:lumOff val="-50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Elipse 6"/>
          <p:cNvSpPr/>
          <p:nvPr/>
        </p:nvSpPr>
        <p:spPr>
          <a:xfrm>
            <a:off x="4648423" y="1596961"/>
            <a:ext cx="1435006" cy="1520919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880662"/>
              <a:satOff val="-76170"/>
              <a:lumOff val="-76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Elipse 7"/>
          <p:cNvSpPr/>
          <p:nvPr/>
        </p:nvSpPr>
        <p:spPr>
          <a:xfrm>
            <a:off x="6080593" y="1603843"/>
            <a:ext cx="1393809" cy="1520919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Elipse 8"/>
          <p:cNvSpPr/>
          <p:nvPr/>
        </p:nvSpPr>
        <p:spPr>
          <a:xfrm>
            <a:off x="7518303" y="1603843"/>
            <a:ext cx="1393809" cy="1520919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Elipse 9"/>
          <p:cNvSpPr/>
          <p:nvPr/>
        </p:nvSpPr>
        <p:spPr>
          <a:xfrm>
            <a:off x="8937725" y="1603843"/>
            <a:ext cx="1393809" cy="1520919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Elipse 10"/>
          <p:cNvSpPr/>
          <p:nvPr/>
        </p:nvSpPr>
        <p:spPr>
          <a:xfrm>
            <a:off x="10373157" y="1603843"/>
            <a:ext cx="1393809" cy="1520919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CuadroTexto 11"/>
          <p:cNvSpPr txBox="1"/>
          <p:nvPr/>
        </p:nvSpPr>
        <p:spPr>
          <a:xfrm>
            <a:off x="60929" y="3136976"/>
            <a:ext cx="1686509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Equipamiento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613506" y="3146498"/>
            <a:ext cx="1686509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Organización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275779" y="3156022"/>
            <a:ext cx="1267099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Personal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324775" y="3175054"/>
            <a:ext cx="1855160" cy="315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Infraestructura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098505" y="3156018"/>
            <a:ext cx="1393809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Educación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576769" y="3156018"/>
            <a:ext cx="1151908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Logística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015053" y="3151254"/>
            <a:ext cx="1151908" cy="35394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Doctrina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0257477" y="3051134"/>
            <a:ext cx="1686509" cy="54464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Instrucción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entrenamiento</a:t>
            </a:r>
            <a:endParaRPr kumimoji="0" lang="es-PE" sz="1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Flecha izquierda y derecha 19"/>
          <p:cNvSpPr/>
          <p:nvPr/>
        </p:nvSpPr>
        <p:spPr bwMode="auto">
          <a:xfrm>
            <a:off x="482989" y="929614"/>
            <a:ext cx="11392709" cy="812530"/>
          </a:xfrm>
          <a:prstGeom prst="left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/>
              </a:rPr>
              <a:t>FACTORES DE UNA CAPACIDAD MILITAR</a:t>
            </a:r>
            <a:endParaRPr kumimoji="0" lang="es-PE" sz="24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707663" y="3686313"/>
            <a:ext cx="1435006" cy="1520919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587108"/>
              <a:satOff val="-50780"/>
              <a:lumOff val="-508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CuadroTexto 21"/>
          <p:cNvSpPr txBox="1"/>
          <p:nvPr/>
        </p:nvSpPr>
        <p:spPr>
          <a:xfrm>
            <a:off x="273578" y="5274339"/>
            <a:ext cx="2987754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Recursos Humanos para la Defensa y el Desarrollo </a:t>
            </a: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Nacional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463527" y="3753420"/>
            <a:ext cx="1393809" cy="1520919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CuadroTexto 23"/>
          <p:cNvSpPr txBox="1"/>
          <p:nvPr/>
        </p:nvSpPr>
        <p:spPr>
          <a:xfrm>
            <a:off x="3712724" y="5263811"/>
            <a:ext cx="3615182" cy="9920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Efectivos 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educados, instruidos y entrenados para la Defensa y el Desarrollo Nacional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970623" y="5244759"/>
            <a:ext cx="3976700" cy="9920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Equipamiento</a:t>
            </a:r>
            <a:r>
              <a:rPr kumimoji="0" lang="es-PE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sistemas de armas e infraestructura para la Defensa y el Desarrollo Nacional</a:t>
            </a:r>
          </a:p>
        </p:txBody>
      </p:sp>
      <p:sp>
        <p:nvSpPr>
          <p:cNvPr id="26" name="Elipse 25"/>
          <p:cNvSpPr/>
          <p:nvPr/>
        </p:nvSpPr>
        <p:spPr>
          <a:xfrm>
            <a:off x="221946" y="3685000"/>
            <a:ext cx="1435006" cy="15209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293554"/>
              <a:satOff val="-25390"/>
              <a:lumOff val="-25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Elipse 26"/>
          <p:cNvSpPr/>
          <p:nvPr/>
        </p:nvSpPr>
        <p:spPr>
          <a:xfrm>
            <a:off x="4870149" y="3761922"/>
            <a:ext cx="1393809" cy="1520919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Elipse 27"/>
          <p:cNvSpPr/>
          <p:nvPr/>
        </p:nvSpPr>
        <p:spPr>
          <a:xfrm>
            <a:off x="6270365" y="3774176"/>
            <a:ext cx="1393809" cy="1520919"/>
          </a:xfrm>
          <a:prstGeom prst="ellipse">
            <a:avLst/>
          </a:prstGeom>
          <a:blipFill rotWithShape="1">
            <a:blip r:embed="rId9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Elipse 28"/>
          <p:cNvSpPr/>
          <p:nvPr/>
        </p:nvSpPr>
        <p:spPr>
          <a:xfrm>
            <a:off x="7825434" y="3834185"/>
            <a:ext cx="1435006" cy="135938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Elipse 29"/>
          <p:cNvSpPr/>
          <p:nvPr/>
        </p:nvSpPr>
        <p:spPr>
          <a:xfrm>
            <a:off x="9217811" y="3843308"/>
            <a:ext cx="1435006" cy="1382654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-880662"/>
              <a:satOff val="-76170"/>
              <a:lumOff val="-76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Elipse 30"/>
          <p:cNvSpPr/>
          <p:nvPr/>
        </p:nvSpPr>
        <p:spPr>
          <a:xfrm>
            <a:off x="10671203" y="3725325"/>
            <a:ext cx="1393809" cy="1520919"/>
          </a:xfrm>
          <a:prstGeom prst="ellipse">
            <a:avLst/>
          </a:prstGeom>
          <a:blipFill rotWithShape="1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Flecha izquierda y derecha 31">
            <a:hlinkClick r:id="rId10" action="ppaction://hlinksldjump"/>
          </p:cNvPr>
          <p:cNvSpPr/>
          <p:nvPr/>
        </p:nvSpPr>
        <p:spPr bwMode="auto">
          <a:xfrm>
            <a:off x="1481135" y="6076727"/>
            <a:ext cx="9415462" cy="738664"/>
          </a:xfrm>
          <a:prstGeom prst="left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/>
              </a:rPr>
              <a:t>PRODUCTOS DEL PP</a:t>
            </a:r>
            <a:endParaRPr kumimoji="0" lang="es-PE" sz="2400" b="1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88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4" grpId="0"/>
      <p:bldP spid="25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-9726"/>
            <a:ext cx="9068430" cy="499503"/>
          </a:xfrm>
        </p:spPr>
        <p:txBody>
          <a:bodyPr/>
          <a:lstStyle/>
          <a:p>
            <a:r>
              <a:rPr lang="es-PE" dirty="0"/>
              <a:t>ANTECEDENTES DEL PP 0135: “Mejora de las Capacidades Militares para la Defensa y el Desarrollo Nacional”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/>
          </p:nvPr>
        </p:nvGraphicFramePr>
        <p:xfrm>
          <a:off x="1031872" y="1133997"/>
          <a:ext cx="10583871" cy="540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666">
                  <a:extLst>
                    <a:ext uri="{9D8B030D-6E8A-4147-A177-3AD203B41FA5}">
                      <a16:colId xmlns:a16="http://schemas.microsoft.com/office/drawing/2014/main" val="852110154"/>
                    </a:ext>
                  </a:extLst>
                </a:gridCol>
                <a:gridCol w="4286250">
                  <a:extLst>
                    <a:ext uri="{9D8B030D-6E8A-4147-A177-3AD203B41FA5}">
                      <a16:colId xmlns:a16="http://schemas.microsoft.com/office/drawing/2014/main" val="2347457273"/>
                    </a:ext>
                  </a:extLst>
                </a:gridCol>
                <a:gridCol w="4171955">
                  <a:extLst>
                    <a:ext uri="{9D8B030D-6E8A-4147-A177-3AD203B41FA5}">
                      <a16:colId xmlns:a16="http://schemas.microsoft.com/office/drawing/2014/main" val="2741482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Alternativa 1</a:t>
                      </a:r>
                      <a:endParaRPr lang="es-PE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1" dirty="0" smtClean="0"/>
                        <a:t>Alternativa 2</a:t>
                      </a:r>
                      <a:endParaRPr lang="es-PE" b="1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b="1" dirty="0" smtClean="0"/>
                        <a:t>Alternativa 3</a:t>
                      </a:r>
                      <a:endParaRPr lang="es-PE" b="1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79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No plantea cambios en la EFP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Actualizaciones</a:t>
                      </a:r>
                      <a:r>
                        <a:rPr lang="es-MX" baseline="0" dirty="0" smtClean="0"/>
                        <a:t> o cambios hasta el nivel Actividad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Cambios que incluyan Productos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1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No</a:t>
                      </a:r>
                      <a:r>
                        <a:rPr lang="es-MX" baseline="0" dirty="0" smtClean="0"/>
                        <a:t> identifica cambios en la EFP 2021 al 2022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Desea cambiar</a:t>
                      </a:r>
                      <a:r>
                        <a:rPr lang="es-MX" baseline="0" dirty="0" smtClean="0"/>
                        <a:t> nombre de Producto/Actividad, modificar la UM, crear nueva Actividad, Fusionar Actividad, Retirar Actividad, Cambiar Finalidad.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Desea</a:t>
                      </a:r>
                      <a:r>
                        <a:rPr lang="es-MX" baseline="0" dirty="0" smtClean="0"/>
                        <a:t> incluir nuevos Productos, eliminar Productos o fusionarlos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3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Llena columna UE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Llenar columna</a:t>
                      </a:r>
                      <a:r>
                        <a:rPr lang="es-MX" baseline="0" dirty="0" smtClean="0"/>
                        <a:t> UE</a:t>
                      </a:r>
                    </a:p>
                    <a:p>
                      <a:r>
                        <a:rPr lang="es-MX" baseline="0" dirty="0" smtClean="0"/>
                        <a:t>Actualizar EFP 2021, con la propuesta</a:t>
                      </a:r>
                    </a:p>
                    <a:p>
                      <a:r>
                        <a:rPr lang="es-MX" baseline="0" dirty="0" smtClean="0"/>
                        <a:t>Llenar Formato 1 Informe Sustento</a:t>
                      </a:r>
                    </a:p>
                    <a:p>
                      <a:r>
                        <a:rPr lang="es-MX" baseline="0" dirty="0" smtClean="0"/>
                        <a:t>Llenar Formato 2 “Modelo Operacional”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Llenar columna</a:t>
                      </a:r>
                      <a:r>
                        <a:rPr lang="es-MX" baseline="0" dirty="0" smtClean="0"/>
                        <a:t> UE</a:t>
                      </a:r>
                    </a:p>
                    <a:p>
                      <a:r>
                        <a:rPr lang="es-MX" baseline="0" dirty="0" smtClean="0"/>
                        <a:t>Actualizar EFP 2021, con la Propuesta</a:t>
                      </a:r>
                    </a:p>
                    <a:p>
                      <a:r>
                        <a:rPr lang="es-MX" baseline="0" dirty="0" smtClean="0"/>
                        <a:t>Llenar el Formato 1 Informe Sustento</a:t>
                      </a:r>
                    </a:p>
                    <a:p>
                      <a:r>
                        <a:rPr lang="es-MX" baseline="0" dirty="0" smtClean="0">
                          <a:solidFill>
                            <a:srgbClr val="FF0000"/>
                          </a:solidFill>
                        </a:rPr>
                        <a:t>Llenar Formato 2 “Modelo Operacional” (solo nuevas propuestas de Productos y/o Actividades)</a:t>
                      </a:r>
                    </a:p>
                    <a:p>
                      <a:r>
                        <a:rPr lang="es-MX" baseline="0" dirty="0" smtClean="0">
                          <a:solidFill>
                            <a:srgbClr val="FF0000"/>
                          </a:solidFill>
                        </a:rPr>
                        <a:t>Llenar Formato de Costeo para Línea de Producción (solo nuevas propuestas)</a:t>
                      </a:r>
                      <a:endParaRPr lang="es-P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4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Carga el archivo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Carga el archivo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Carga el archivo</a:t>
                      </a:r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25313"/>
                  </a:ext>
                </a:extLst>
              </a:tr>
            </a:tbl>
          </a:graphicData>
        </a:graphic>
      </p:graphicFrame>
      <p:sp>
        <p:nvSpPr>
          <p:cNvPr id="8" name="Botón de acción: Comienzo 7">
            <a:hlinkClick r:id="rId2" action="ppaction://hlinksldjump" highlightClick="1"/>
          </p:cNvPr>
          <p:cNvSpPr/>
          <p:nvPr/>
        </p:nvSpPr>
        <p:spPr bwMode="auto">
          <a:xfrm>
            <a:off x="11615743" y="6381954"/>
            <a:ext cx="371475" cy="314325"/>
          </a:xfrm>
          <a:prstGeom prst="actionButtonBeginning">
            <a:avLst/>
          </a:prstGeom>
          <a:solidFill>
            <a:srgbClr val="FF0000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3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190306"/>
            <a:ext cx="9068430" cy="499503"/>
          </a:xfrm>
        </p:spPr>
        <p:txBody>
          <a:bodyPr/>
          <a:lstStyle/>
          <a:p>
            <a:r>
              <a:rPr lang="es-PE" dirty="0" smtClean="0"/>
              <a:t>ANÁLISIS DE LOS PRODUCTOS DEL PP 0135</a:t>
            </a:r>
            <a:endParaRPr lang="es-PE" dirty="0"/>
          </a:p>
        </p:txBody>
      </p:sp>
      <p:graphicFrame>
        <p:nvGraphicFramePr>
          <p:cNvPr id="3" name="Marcador de contenido 3"/>
          <p:cNvGraphicFramePr>
            <a:graphicFrameLocks/>
          </p:cNvGraphicFramePr>
          <p:nvPr>
            <p:extLst/>
          </p:nvPr>
        </p:nvGraphicFramePr>
        <p:xfrm>
          <a:off x="823916" y="1182829"/>
          <a:ext cx="10906132" cy="410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498">
                  <a:extLst>
                    <a:ext uri="{9D8B030D-6E8A-4147-A177-3AD203B41FA5}">
                      <a16:colId xmlns:a16="http://schemas.microsoft.com/office/drawing/2014/main" val="451441714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768327218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976331800"/>
                    </a:ext>
                  </a:extLst>
                </a:gridCol>
                <a:gridCol w="857253">
                  <a:extLst>
                    <a:ext uri="{9D8B030D-6E8A-4147-A177-3AD203B41FA5}">
                      <a16:colId xmlns:a16="http://schemas.microsoft.com/office/drawing/2014/main" val="401954451"/>
                    </a:ext>
                  </a:extLst>
                </a:gridCol>
                <a:gridCol w="785819">
                  <a:extLst>
                    <a:ext uri="{9D8B030D-6E8A-4147-A177-3AD203B41FA5}">
                      <a16:colId xmlns:a16="http://schemas.microsoft.com/office/drawing/2014/main" val="25768765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PRODUCTO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EP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MGP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FAP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10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+mj-lt"/>
                        </a:rPr>
                        <a:t>3000717</a:t>
                      </a:r>
                      <a:endParaRPr lang="es-MX" sz="200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dirty="0" smtClean="0">
                          <a:latin typeface="+mj-lt"/>
                        </a:rPr>
                        <a:t> </a:t>
                      </a:r>
                      <a:r>
                        <a:rPr lang="es-MX" sz="2000" b="1" dirty="0" smtClean="0">
                          <a:latin typeface="+mj-lt"/>
                        </a:rPr>
                        <a:t>1</a:t>
                      </a:r>
                      <a:r>
                        <a:rPr lang="es-MX" sz="2000" dirty="0" smtClean="0">
                          <a:latin typeface="+mj-lt"/>
                        </a:rPr>
                        <a:t> Capacidad para Operaciones de Defensa Nacional</a:t>
                      </a:r>
                      <a:endParaRPr lang="es-MX" sz="200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/>
                        <a:t>X</a:t>
                      </a:r>
                      <a:endParaRPr lang="es-MX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/>
                        <a:t>X</a:t>
                      </a:r>
                      <a:endParaRPr lang="es-MX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3000718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Frontera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territorial vigilada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s-MX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3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3000719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Ámbito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acuático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2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Espacio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Aéreo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s-MX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09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innovan y desarrollan tecnología militar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92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Servicios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de Apoyo al Estado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cuentan con servicios de inteligencia 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mil.</a:t>
                      </a:r>
                      <a:endParaRPr lang="es-MX" sz="2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cuentan con capacidad telemática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Personas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 atención en salud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1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5005270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Personal con Educación y Formación Militar</a:t>
                      </a:r>
                      <a:endParaRPr lang="es-MX" sz="2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3115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/>
          </p:nvPr>
        </p:nvGraphicFramePr>
        <p:xfrm>
          <a:off x="823915" y="5505995"/>
          <a:ext cx="1090613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123">
                  <a:extLst>
                    <a:ext uri="{9D8B030D-6E8A-4147-A177-3AD203B41FA5}">
                      <a16:colId xmlns:a16="http://schemas.microsoft.com/office/drawing/2014/main" val="198695310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98414410"/>
                    </a:ext>
                  </a:extLst>
                </a:gridCol>
                <a:gridCol w="7743840">
                  <a:extLst>
                    <a:ext uri="{9D8B030D-6E8A-4147-A177-3AD203B41FA5}">
                      <a16:colId xmlns:a16="http://schemas.microsoft.com/office/drawing/2014/main" val="403023577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s-MX" sz="2000" b="1" dirty="0" smtClean="0"/>
                        <a:t>PRODUCTO 1</a:t>
                      </a:r>
                      <a:endParaRPr lang="es-PE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5004380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Mantenimiento y Reparación de Armamento, Material y Equipos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8936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5004381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Captación y Capacitación del Personal de las Fuerzas del Orden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010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5004382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Mantenimiento de Instalaciones Militares y Policiales 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9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4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1785" y="190306"/>
            <a:ext cx="9068430" cy="499503"/>
          </a:xfrm>
        </p:spPr>
        <p:txBody>
          <a:bodyPr/>
          <a:lstStyle/>
          <a:p>
            <a:r>
              <a:rPr lang="es-PE" dirty="0" smtClean="0"/>
              <a:t>PROPUESTA DE PRODUCTOS 2022</a:t>
            </a:r>
            <a:endParaRPr lang="es-PE" dirty="0"/>
          </a:p>
        </p:txBody>
      </p:sp>
      <p:graphicFrame>
        <p:nvGraphicFramePr>
          <p:cNvPr id="3" name="Marcador de contenido 3"/>
          <p:cNvGraphicFramePr>
            <a:graphicFrameLocks/>
          </p:cNvGraphicFramePr>
          <p:nvPr>
            <p:extLst/>
          </p:nvPr>
        </p:nvGraphicFramePr>
        <p:xfrm>
          <a:off x="823916" y="1182829"/>
          <a:ext cx="10906132" cy="410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498">
                  <a:extLst>
                    <a:ext uri="{9D8B030D-6E8A-4147-A177-3AD203B41FA5}">
                      <a16:colId xmlns:a16="http://schemas.microsoft.com/office/drawing/2014/main" val="451441714"/>
                    </a:ext>
                  </a:extLst>
                </a:gridCol>
                <a:gridCol w="7086600">
                  <a:extLst>
                    <a:ext uri="{9D8B030D-6E8A-4147-A177-3AD203B41FA5}">
                      <a16:colId xmlns:a16="http://schemas.microsoft.com/office/drawing/2014/main" val="768327218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976331800"/>
                    </a:ext>
                  </a:extLst>
                </a:gridCol>
                <a:gridCol w="857253">
                  <a:extLst>
                    <a:ext uri="{9D8B030D-6E8A-4147-A177-3AD203B41FA5}">
                      <a16:colId xmlns:a16="http://schemas.microsoft.com/office/drawing/2014/main" val="401954451"/>
                    </a:ext>
                  </a:extLst>
                </a:gridCol>
                <a:gridCol w="785819">
                  <a:extLst>
                    <a:ext uri="{9D8B030D-6E8A-4147-A177-3AD203B41FA5}">
                      <a16:colId xmlns:a16="http://schemas.microsoft.com/office/drawing/2014/main" val="257687659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PRODUCTO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EP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MGP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FAP</a:t>
                      </a:r>
                      <a:endParaRPr lang="es-MX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107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>
                          <a:latin typeface="+mj-lt"/>
                        </a:rPr>
                        <a:t>3000717</a:t>
                      </a:r>
                      <a:endParaRPr lang="es-MX" sz="200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dirty="0" smtClean="0">
                          <a:latin typeface="+mj-lt"/>
                        </a:rPr>
                        <a:t> </a:t>
                      </a:r>
                      <a:r>
                        <a:rPr lang="es-MX" sz="2000" b="1" dirty="0" smtClean="0">
                          <a:latin typeface="+mj-lt"/>
                        </a:rPr>
                        <a:t>1</a:t>
                      </a:r>
                      <a:r>
                        <a:rPr lang="es-MX" sz="2000" dirty="0" smtClean="0">
                          <a:latin typeface="+mj-lt"/>
                        </a:rPr>
                        <a:t> Capacidad para Operaciones de Defensa Nacional</a:t>
                      </a:r>
                      <a:endParaRPr lang="es-MX" sz="200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/>
                        <a:t>X</a:t>
                      </a:r>
                      <a:endParaRPr lang="es-MX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b="1" dirty="0" smtClean="0"/>
                        <a:t>X</a:t>
                      </a:r>
                      <a:endParaRPr lang="es-MX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3000718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Frontera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territorial vigilada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s-MX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3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3000719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Ámbito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acuático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2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Espacio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Aéreo Vigilado y Controlado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s-MX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09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innovan y desarrollan tecnología militar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924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Servicios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de Apoyo al Estado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6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cuentan con servicios de inteligencia 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mil.</a:t>
                      </a:r>
                      <a:endParaRPr lang="es-MX" sz="2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6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Fuerzas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Armadas cuentan con capacidad telemática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3000725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 </a:t>
                      </a:r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Personas </a:t>
                      </a:r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 atención en salud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1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5005270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MX" sz="2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  <a:r>
                        <a:rPr lang="es-MX" sz="2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Personal con Educación y Formación Militar</a:t>
                      </a:r>
                      <a:endParaRPr lang="es-MX" sz="2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Arial"/>
                        </a:rPr>
                        <a:t>X</a:t>
                      </a:r>
                      <a:endParaRPr kumimoji="0" lang="es-MX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63115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987552" y="5632704"/>
            <a:ext cx="1074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No considerar para el AF 2022 los Productos en color (2, 3, 4 y 6)</a:t>
            </a:r>
            <a:endParaRPr lang="es-PE" sz="2400" b="1" dirty="0"/>
          </a:p>
        </p:txBody>
      </p:sp>
    </p:spTree>
    <p:extLst>
      <p:ext uri="{BB962C8B-B14F-4D97-AF65-F5344CB8AC3E}">
        <p14:creationId xmlns:p14="http://schemas.microsoft.com/office/powerpoint/2010/main" val="31383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2279576" y="298982"/>
            <a:ext cx="8229600" cy="393715"/>
          </a:xfrm>
        </p:spPr>
        <p:txBody>
          <a:bodyPr/>
          <a:lstStyle/>
          <a:p>
            <a:r>
              <a:rPr lang="es-PE" dirty="0" smtClean="0"/>
              <a:t>Ficha de Indicadores </a:t>
            </a:r>
            <a:r>
              <a:rPr lang="es-PE" dirty="0"/>
              <a:t>de producción </a:t>
            </a:r>
            <a:r>
              <a:rPr lang="es-PE" dirty="0" smtClean="0"/>
              <a:t>física- Tabla 15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1500189" y="1052736"/>
          <a:ext cx="10015536" cy="5603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2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PE" sz="1800" b="1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Ficha técnica del indicador de producción física</a:t>
                      </a:r>
                      <a:endParaRPr lang="es-PE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Denominación de la Actividad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Nombre de</a:t>
                      </a:r>
                      <a:r>
                        <a:rPr lang="es-PE" sz="1800" baseline="0" dirty="0" smtClean="0"/>
                        <a:t> la Actividad</a:t>
                      </a:r>
                      <a:endParaRPr lang="es-PE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Código de la Actividad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Código SIAF, según</a:t>
                      </a:r>
                      <a:r>
                        <a:rPr lang="es-PE" sz="1800" baseline="0" dirty="0" smtClean="0"/>
                        <a:t> EFP</a:t>
                      </a:r>
                      <a:endParaRPr lang="es-PE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Unidad de medida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b="1" dirty="0" smtClean="0">
                          <a:solidFill>
                            <a:srgbClr val="C00000"/>
                          </a:solidFill>
                        </a:rPr>
                        <a:t>Lista</a:t>
                      </a:r>
                      <a:r>
                        <a:rPr lang="es-PE" sz="1800" b="1" baseline="0" dirty="0" smtClean="0">
                          <a:solidFill>
                            <a:srgbClr val="C00000"/>
                          </a:solidFill>
                        </a:rPr>
                        <a:t> de unidades de medida del MEF</a:t>
                      </a:r>
                      <a:endParaRPr lang="es-PE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Código de la unidad de medida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Código de la lista de unidades de medida del MEF</a:t>
                      </a:r>
                      <a:endParaRPr lang="es-PE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Método de medición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Breve descripción de las características que debe</a:t>
                      </a:r>
                      <a:r>
                        <a:rPr lang="es-PE" sz="1800" baseline="0" dirty="0" smtClean="0"/>
                        <a:t> reunir la unidad de producción física, para incluirse en el </a:t>
                      </a:r>
                      <a:r>
                        <a:rPr lang="es-PE" sz="1800" b="1" baseline="0" dirty="0" smtClean="0"/>
                        <a:t>conteo</a:t>
                      </a:r>
                      <a:r>
                        <a:rPr lang="es-PE" sz="1800" b="0" baseline="0" dirty="0" smtClean="0"/>
                        <a:t>.</a:t>
                      </a:r>
                      <a:endParaRPr lang="es-PE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 de información de la programación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Fuente de</a:t>
                      </a:r>
                      <a:r>
                        <a:rPr lang="es-PE" sz="1800" baseline="0" dirty="0" smtClean="0"/>
                        <a:t> información sobre la que se identifica el número de </a:t>
                      </a:r>
                      <a:r>
                        <a:rPr lang="es-PE" sz="1800" b="1" baseline="0" dirty="0" smtClean="0"/>
                        <a:t>unidades de producción</a:t>
                      </a:r>
                      <a:endParaRPr lang="es-PE" sz="18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Fuente de información para la ejecución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800" dirty="0" smtClean="0"/>
                        <a:t>Fuente de</a:t>
                      </a:r>
                      <a:r>
                        <a:rPr lang="es-PE" sz="1800" baseline="0" dirty="0" smtClean="0"/>
                        <a:t> información sobre la que se identifica el número de unidades de producción física, de la </a:t>
                      </a:r>
                      <a:r>
                        <a:rPr lang="es-PE" sz="1800" b="1" baseline="0" dirty="0" smtClean="0"/>
                        <a:t>actividad ejecutada.</a:t>
                      </a:r>
                      <a:endParaRPr lang="es-PE" sz="1800" b="1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Forma de recolección de información para la ejecución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Describir si los datos provienen de algún aplicativo</a:t>
                      </a:r>
                      <a:r>
                        <a:rPr lang="es-PE" sz="1800" baseline="0" dirty="0" smtClean="0"/>
                        <a:t> o de recolección manual</a:t>
                      </a:r>
                      <a:endParaRPr lang="es-PE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PE" sz="1800" b="0" i="0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Responsable de medición</a:t>
                      </a:r>
                      <a:endParaRPr lang="es-PE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PE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Oficina o entidad responsable y cargo del responsable directo</a:t>
                      </a:r>
                      <a:endParaRPr lang="es-PE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491838" y="2563655"/>
            <a:ext cx="4890412" cy="2797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086 Persona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883756" y="2186641"/>
            <a:ext cx="14165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Persona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Botón de acción: Hacia delante o Siguiente 7">
            <a:hlinkClick r:id="rId2" action="ppaction://hlinksldjump" highlightClick="1"/>
          </p:cNvPr>
          <p:cNvSpPr/>
          <p:nvPr/>
        </p:nvSpPr>
        <p:spPr bwMode="auto">
          <a:xfrm flipH="1">
            <a:off x="11502970" y="6314225"/>
            <a:ext cx="506528" cy="24169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9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7856" y="332657"/>
            <a:ext cx="9358909" cy="463789"/>
          </a:xfrm>
        </p:spPr>
        <p:txBody>
          <a:bodyPr>
            <a:noAutofit/>
          </a:bodyPr>
          <a:lstStyle/>
          <a:p>
            <a:r>
              <a:rPr lang="es-PE" sz="2800" dirty="0" smtClean="0"/>
              <a:t>Tabla 12 - </a:t>
            </a:r>
            <a:r>
              <a:rPr lang="es-PE" sz="2800" dirty="0">
                <a:latin typeface="Arial Black" panose="020B0A04020102020204" pitchFamily="34" charset="0"/>
              </a:rPr>
              <a:t>Modelo operacional de la Actividad</a:t>
            </a:r>
            <a:br>
              <a:rPr lang="es-PE" sz="2800" dirty="0">
                <a:latin typeface="Arial Black" panose="020B0A04020102020204" pitchFamily="34" charset="0"/>
              </a:rPr>
            </a:br>
            <a:endParaRPr lang="es-PE" sz="28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/>
          </p:nvPr>
        </p:nvGraphicFramePr>
        <p:xfrm>
          <a:off x="788276" y="1018754"/>
          <a:ext cx="11098924" cy="3992880"/>
        </p:xfrm>
        <a:graphic>
          <a:graphicData uri="http://schemas.openxmlformats.org/drawingml/2006/table">
            <a:tbl>
              <a:tblPr firstRow="1" firstCol="1" bandRow="1"/>
              <a:tblGrid>
                <a:gridCol w="253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54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Definición operacional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Es el procedimiento mediante el cual se estandariza, precisa y describe como se ejecutará la actividad (acción sobre una lista de insumos)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 definición operacional debe establecer:</a:t>
                      </a:r>
                    </a:p>
                    <a:p>
                      <a:pPr marL="174625" indent="-174625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Quiénes son los beneficiarios de la actividad o cuál es la población de referencia</a:t>
                      </a:r>
                    </a:p>
                    <a:p>
                      <a:pPr marL="174625" indent="-174625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• En qué consiste el la actividad o subproducto:</a:t>
                      </a:r>
                    </a:p>
                    <a:p>
                      <a:pPr marL="268288" indent="-93663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 Qué bienes y servicios se entregan.</a:t>
                      </a:r>
                    </a:p>
                    <a:p>
                      <a:pPr marL="268288" indent="-93663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b. Quién o quiénes realizan la entrega de bienes y servicios.</a:t>
                      </a:r>
                    </a:p>
                    <a:p>
                      <a:pPr marL="268288" indent="-93663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 La frecuencia con que se entregan los bienes y servicios.</a:t>
                      </a:r>
                    </a:p>
                    <a:p>
                      <a:pPr marL="268288" indent="-93663"/>
                      <a:endParaRPr lang="es-PE" sz="16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8288" indent="-93663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d. El lugar donde se entregan los bienes y servicios.</a:t>
                      </a:r>
                    </a:p>
                    <a:p>
                      <a:pPr marL="444500" indent="-269875"/>
                      <a:r>
                        <a:rPr lang="es-PE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 El tiempo promedio utilizado para la entrega de los bienes y servicios.</a:t>
                      </a:r>
                    </a:p>
                    <a:p>
                      <a:pPr marL="444500" indent="-269875"/>
                      <a:endParaRPr lang="es-PE" sz="16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6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0890553" y="1707776"/>
            <a:ext cx="8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UUMM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162633" y="2182903"/>
            <a:ext cx="8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RRHH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076596" y="2429432"/>
            <a:ext cx="250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IIAA - OORR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05541" y="2918800"/>
            <a:ext cx="787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 PAUX= Anual; PTSM = Semestral; EECC= Anual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Proceso 3"/>
          <p:cNvSpPr/>
          <p:nvPr/>
        </p:nvSpPr>
        <p:spPr bwMode="auto">
          <a:xfrm>
            <a:off x="7456236" y="5131639"/>
            <a:ext cx="1896035" cy="618298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ACTIVIDAD</a:t>
            </a:r>
          </a:p>
        </p:txBody>
      </p:sp>
      <p:sp>
        <p:nvSpPr>
          <p:cNvPr id="9" name="Llamada de flecha a la derecha 8"/>
          <p:cNvSpPr/>
          <p:nvPr/>
        </p:nvSpPr>
        <p:spPr bwMode="auto">
          <a:xfrm>
            <a:off x="5784814" y="5131640"/>
            <a:ext cx="1538919" cy="618298"/>
          </a:xfrm>
          <a:prstGeom prst="rightArrowCallout">
            <a:avLst>
              <a:gd name="adj1" fmla="val 20828"/>
              <a:gd name="adj2" fmla="val 39603"/>
              <a:gd name="adj3" fmla="val 31258"/>
              <a:gd name="adj4" fmla="val 78890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Insumos</a:t>
            </a:r>
          </a:p>
        </p:txBody>
      </p:sp>
      <p:sp>
        <p:nvSpPr>
          <p:cNvPr id="11" name="Cilindro 10"/>
          <p:cNvSpPr/>
          <p:nvPr/>
        </p:nvSpPr>
        <p:spPr bwMode="auto">
          <a:xfrm>
            <a:off x="10031918" y="5125428"/>
            <a:ext cx="1268935" cy="624509"/>
          </a:xfrm>
          <a:prstGeom prst="can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</p:txBody>
      </p:sp>
      <p:sp>
        <p:nvSpPr>
          <p:cNvPr id="12" name="Flecha derecha 11"/>
          <p:cNvSpPr/>
          <p:nvPr/>
        </p:nvSpPr>
        <p:spPr bwMode="auto">
          <a:xfrm>
            <a:off x="9486783" y="5307629"/>
            <a:ext cx="452557" cy="249700"/>
          </a:xfrm>
          <a:prstGeom prst="rightArrow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301153" y="3173500"/>
            <a:ext cx="2501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Nacional - UUMM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720188" y="3635181"/>
            <a:ext cx="489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 PAUX – PTSM - EECC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357562" y="4016595"/>
            <a:ext cx="8462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 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conjunto de actividades que se mencionó requiere de bienes y servicios, que están en un listado de insumos asociados </a:t>
            </a: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la Actividad </a:t>
            </a:r>
            <a:r>
              <a:rPr kumimoji="0" 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que está contenido en una </a:t>
            </a:r>
            <a:r>
              <a:rPr kumimoji="0" lang="es-PE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matriz de insumos</a:t>
            </a: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927653" y="6466020"/>
            <a:ext cx="4101807" cy="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Guía metodológica insumos DGPP 2013</a:t>
            </a:r>
            <a:endParaRPr kumimoji="0" lang="es-PE" sz="1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Cheurón 18"/>
          <p:cNvSpPr/>
          <p:nvPr/>
        </p:nvSpPr>
        <p:spPr bwMode="auto">
          <a:xfrm>
            <a:off x="7452125" y="5990478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1</a:t>
            </a:r>
          </a:p>
        </p:txBody>
      </p:sp>
      <p:sp>
        <p:nvSpPr>
          <p:cNvPr id="20" name="Cheurón 19"/>
          <p:cNvSpPr/>
          <p:nvPr/>
        </p:nvSpPr>
        <p:spPr bwMode="auto">
          <a:xfrm>
            <a:off x="7933141" y="5999998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2</a:t>
            </a:r>
          </a:p>
        </p:txBody>
      </p:sp>
      <p:sp>
        <p:nvSpPr>
          <p:cNvPr id="21" name="Cheurón 20"/>
          <p:cNvSpPr/>
          <p:nvPr/>
        </p:nvSpPr>
        <p:spPr bwMode="auto">
          <a:xfrm>
            <a:off x="8429107" y="5998377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3</a:t>
            </a:r>
          </a:p>
        </p:txBody>
      </p:sp>
      <p:sp>
        <p:nvSpPr>
          <p:cNvPr id="22" name="Cheurón 21"/>
          <p:cNvSpPr/>
          <p:nvPr/>
        </p:nvSpPr>
        <p:spPr bwMode="auto">
          <a:xfrm>
            <a:off x="8952482" y="6008581"/>
            <a:ext cx="492986" cy="310558"/>
          </a:xfrm>
          <a:prstGeom prst="chevron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n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416234" y="6281185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7940112" y="6290721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463990" y="6285953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8930718" y="6281185"/>
            <a:ext cx="47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S/.</a:t>
            </a:r>
            <a:endParaRPr kumimoji="0" lang="es-PE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Cerrar llave 26"/>
          <p:cNvSpPr/>
          <p:nvPr/>
        </p:nvSpPr>
        <p:spPr bwMode="auto">
          <a:xfrm rot="16200000">
            <a:off x="8306448" y="4748901"/>
            <a:ext cx="261001" cy="2365125"/>
          </a:xfrm>
          <a:prstGeom prst="rightBrac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107688" y="5095755"/>
            <a:ext cx="5548865" cy="1650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Una definición operacional es el conjunto de procedimientos que estandariza, precisa y describe los pasos necesarios para realizar una actividad o subproducto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Debe establecer qué bienes y servicios se entregan a la población de referencia, quiénes los entregan, con qué frecuencia y en qué lugar. De esta manera se facilita la labor de valorizar los requerimientos de bienes o servicios.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Botón de acción: Hacia delante o Siguiente 28">
            <a:hlinkClick r:id="rId3" action="ppaction://hlinksldjump" highlightClick="1"/>
          </p:cNvPr>
          <p:cNvSpPr/>
          <p:nvPr/>
        </p:nvSpPr>
        <p:spPr bwMode="auto">
          <a:xfrm flipH="1">
            <a:off x="11502970" y="6314225"/>
            <a:ext cx="506528" cy="24169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4" grpId="0" animBg="1"/>
      <p:bldP spid="9" grpId="0" animBg="1"/>
      <p:bldP spid="11" grpId="0" animBg="1"/>
      <p:bldP spid="12" grpId="0" animBg="1"/>
      <p:bldP spid="14" grpId="0"/>
      <p:bldP spid="15" grpId="0"/>
      <p:bldP spid="16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7856" y="332657"/>
            <a:ext cx="9358909" cy="463789"/>
          </a:xfrm>
        </p:spPr>
        <p:txBody>
          <a:bodyPr>
            <a:noAutofit/>
          </a:bodyPr>
          <a:lstStyle/>
          <a:p>
            <a:r>
              <a:rPr lang="es-PE" sz="2800" dirty="0" smtClean="0"/>
              <a:t>Tabla 12 - </a:t>
            </a:r>
            <a:r>
              <a:rPr lang="es-PE" sz="2800" dirty="0">
                <a:latin typeface="Arial Black" panose="020B0A04020102020204" pitchFamily="34" charset="0"/>
              </a:rPr>
              <a:t>Modelo operacional de la Actividad</a:t>
            </a:r>
            <a:br>
              <a:rPr lang="es-PE" sz="2800" dirty="0">
                <a:latin typeface="Arial Black" panose="020B0A04020102020204" pitchFamily="34" charset="0"/>
              </a:rPr>
            </a:br>
            <a:endParaRPr lang="es-PE" sz="28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/>
          </p:nvPr>
        </p:nvGraphicFramePr>
        <p:xfrm>
          <a:off x="788276" y="1018754"/>
          <a:ext cx="11098924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253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5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2. Organización 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para la 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ejecución de la actividad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Identifica las unidades orgánicas (actores) o entidades con sus respectivos roles y funciones en la ejecución de la actividad.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Si una actividad es ejecutada</a:t>
                      </a:r>
                      <a:r>
                        <a:rPr kumimoji="0" lang="es-PE" sz="16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 </a:t>
                      </a: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conjuntamente por más de una entidad, identificar actores y sus respectivos roles para la ejecución de la actividad, así como las tareas que corresponden a cada entidad.</a:t>
                      </a:r>
                      <a:r>
                        <a:rPr lang="es-PE" sz="1600" b="1" i="1" u="none" strike="noStrike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Calibri" pitchFamily="34" charset="0"/>
                        </a:rPr>
                        <a:t> del producto.</a:t>
                      </a:r>
                      <a:endParaRPr lang="es-PE" sz="16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5 Tabla"/>
          <p:cNvGraphicFramePr>
            <a:graphicFrameLocks noGrp="1"/>
          </p:cNvGraphicFramePr>
          <p:nvPr>
            <p:extLst/>
          </p:nvPr>
        </p:nvGraphicFramePr>
        <p:xfrm>
          <a:off x="788276" y="2460262"/>
          <a:ext cx="11098924" cy="3010321"/>
        </p:xfrm>
        <a:graphic>
          <a:graphicData uri="http://schemas.openxmlformats.org/drawingml/2006/table">
            <a:tbl>
              <a:tblPr firstRow="1" firstCol="1" bandRow="1"/>
              <a:tblGrid>
                <a:gridCol w="253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0321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Criterios de programación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Es la norma o estándar que establece cómo se determinan las metas de producción física del producto. </a:t>
                      </a:r>
                      <a:r>
                        <a:rPr kumimoji="0" lang="es-PE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Se debe señalar la fuente de información empleada para establecer dichos criterios.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29" y="3111915"/>
            <a:ext cx="8925318" cy="2145978"/>
          </a:xfrm>
          <a:prstGeom prst="rect">
            <a:avLst/>
          </a:prstGeom>
        </p:spPr>
      </p:pic>
      <p:graphicFrame>
        <p:nvGraphicFramePr>
          <p:cNvPr id="31" name="5 Tabla"/>
          <p:cNvGraphicFramePr>
            <a:graphicFrameLocks noGrp="1"/>
          </p:cNvGraphicFramePr>
          <p:nvPr>
            <p:extLst/>
          </p:nvPr>
        </p:nvGraphicFramePr>
        <p:xfrm>
          <a:off x="788276" y="5639522"/>
          <a:ext cx="11098924" cy="560832"/>
        </p:xfrm>
        <a:graphic>
          <a:graphicData uri="http://schemas.openxmlformats.org/drawingml/2006/table">
            <a:tbl>
              <a:tblPr firstRow="1" firstCol="1" bandRow="1"/>
              <a:tblGrid>
                <a:gridCol w="253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954">
                <a:tc>
                  <a:txBody>
                    <a:bodyPr/>
                    <a:lstStyle/>
                    <a:p>
                      <a:pPr marL="173038" lvl="0" indent="-1730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4</a:t>
                      </a: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+mn-cs"/>
                        </a:rPr>
                        <a:t>. Flujo de procesos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E" sz="1600" b="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Es la representación gráfica (simple) de los procesos para llegar a la</a:t>
                      </a: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ejecución de la actividad, identificando roles y actores. Adjunte de manera opcional flujo completo</a:t>
                      </a:r>
                      <a:endParaRPr lang="es-PE" sz="1600" b="1" i="1" dirty="0">
                        <a:solidFill>
                          <a:schemeClr val="tx1"/>
                        </a:solidFill>
                        <a:effectLst/>
                        <a:latin typeface="+mn-lt"/>
                        <a:cs typeface="Calibri" pitchFamily="34" charset="0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4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6250" y="156555"/>
            <a:ext cx="9975273" cy="592590"/>
          </a:xfrm>
          <a:solidFill>
            <a:schemeClr val="bg1"/>
          </a:solidFill>
        </p:spPr>
        <p:txBody>
          <a:bodyPr/>
          <a:lstStyle/>
          <a:p>
            <a:r>
              <a:rPr lang="es-PE" sz="3600" dirty="0" smtClean="0">
                <a:solidFill>
                  <a:srgbClr val="C00000"/>
                </a:solidFill>
                <a:latin typeface="Bell MT" panose="02020503060305020303" pitchFamily="18" charset="0"/>
              </a:rPr>
              <a:t>Proceso general para la entrega de Productos</a:t>
            </a:r>
            <a:endParaRPr lang="es-PE" sz="3600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1133343" y="1068946"/>
          <a:ext cx="10573557" cy="5678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4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3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12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2824">
                <a:tc gridSpan="4"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EP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CCFFA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POBLACIÓN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24"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>
                          <a:solidFill>
                            <a:schemeClr val="bg1"/>
                          </a:solidFill>
                        </a:rPr>
                        <a:t>COPERE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>
                          <a:solidFill>
                            <a:schemeClr val="bg1"/>
                          </a:solidFill>
                        </a:rPr>
                        <a:t>COREMOVE</a:t>
                      </a:r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>
                          <a:solidFill>
                            <a:schemeClr val="bg1"/>
                          </a:solidFill>
                        </a:rPr>
                        <a:t>COEDE</a:t>
                      </a:r>
                      <a:endParaRPr lang="es-P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b="1" dirty="0" smtClean="0">
                          <a:solidFill>
                            <a:schemeClr val="bg1"/>
                          </a:solidFill>
                        </a:rPr>
                        <a:t>DIPLANE</a:t>
                      </a:r>
                      <a:endParaRPr lang="es-P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b="1" dirty="0" smtClean="0">
                          <a:solidFill>
                            <a:schemeClr val="bg1"/>
                          </a:solidFill>
                        </a:rPr>
                        <a:t>CT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175">
                <a:tc gridSpan="2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575152" y="3787049"/>
            <a:ext cx="11417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Capta RH (PTSM)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530080" y="3443934"/>
            <a:ext cx="16716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Unidades Militares reciben recursos humanos para la Defensa y el Desarrollo Nacional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370832" y="3970167"/>
            <a:ext cx="1605567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CCFFAA en condiciones de realizar Operaciones y acciones militares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149514" y="4119150"/>
            <a:ext cx="151970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Garantía de Seguridad y Defensa Nacional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0" name="Conector recto de flecha 9"/>
          <p:cNvCxnSpPr>
            <a:stCxn id="7" idx="3"/>
            <a:endCxn id="8" idx="1"/>
          </p:cNvCxnSpPr>
          <p:nvPr/>
        </p:nvCxnSpPr>
        <p:spPr bwMode="auto">
          <a:xfrm flipV="1">
            <a:off x="9976399" y="4719315"/>
            <a:ext cx="173115" cy="35682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Conector recto de flecha 13"/>
          <p:cNvCxnSpPr>
            <a:stCxn id="6" idx="3"/>
            <a:endCxn id="7" idx="1"/>
          </p:cNvCxnSpPr>
          <p:nvPr/>
        </p:nvCxnSpPr>
        <p:spPr bwMode="auto">
          <a:xfrm flipV="1">
            <a:off x="8201758" y="4754997"/>
            <a:ext cx="169074" cy="27765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ector recto de flecha 16"/>
          <p:cNvCxnSpPr>
            <a:stCxn id="19" idx="3"/>
            <a:endCxn id="6" idx="1"/>
          </p:cNvCxnSpPr>
          <p:nvPr/>
        </p:nvCxnSpPr>
        <p:spPr bwMode="auto">
          <a:xfrm>
            <a:off x="4971443" y="3744042"/>
            <a:ext cx="1558637" cy="1038720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uadroTexto 11"/>
          <p:cNvSpPr txBox="1"/>
          <p:nvPr/>
        </p:nvSpPr>
        <p:spPr>
          <a:xfrm>
            <a:off x="8279444" y="1833975"/>
            <a:ext cx="172653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Capacidades Militares para la Defensa y el Desarrollo Nacional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033297" y="1834052"/>
            <a:ext cx="138155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Analiza y determina necesidades de RRHH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s-PE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COEq</a:t>
            </a: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-CAP)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5" name="Conector recto de flecha 14"/>
          <p:cNvCxnSpPr>
            <a:stCxn id="12" idx="1"/>
            <a:endCxn id="13" idx="3"/>
          </p:cNvCxnSpPr>
          <p:nvPr/>
        </p:nvCxnSpPr>
        <p:spPr bwMode="auto">
          <a:xfrm flipH="1">
            <a:off x="6414849" y="2495695"/>
            <a:ext cx="1864595" cy="77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CuadroTexto 18"/>
          <p:cNvSpPr txBox="1"/>
          <p:nvPr/>
        </p:nvSpPr>
        <p:spPr>
          <a:xfrm>
            <a:off x="3829665" y="3328543"/>
            <a:ext cx="114177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Capta RH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OO-SO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(capacita)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0" name="Conector recto de flecha 19"/>
          <p:cNvCxnSpPr>
            <a:stCxn id="57" idx="3"/>
            <a:endCxn id="6" idx="1"/>
          </p:cNvCxnSpPr>
          <p:nvPr/>
        </p:nvCxnSpPr>
        <p:spPr bwMode="auto">
          <a:xfrm>
            <a:off x="3553936" y="4770871"/>
            <a:ext cx="2976144" cy="11891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CuadroTexto 28"/>
          <p:cNvSpPr txBox="1"/>
          <p:nvPr/>
        </p:nvSpPr>
        <p:spPr>
          <a:xfrm>
            <a:off x="1387474" y="4964203"/>
            <a:ext cx="11417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Capta RH (EECC)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Conector recto de flecha 29"/>
          <p:cNvCxnSpPr>
            <a:stCxn id="29" idx="3"/>
            <a:endCxn id="6" idx="1"/>
          </p:cNvCxnSpPr>
          <p:nvPr/>
        </p:nvCxnSpPr>
        <p:spPr bwMode="auto">
          <a:xfrm flipV="1">
            <a:off x="2529252" y="4782762"/>
            <a:ext cx="4000828" cy="473829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Conector angular 53"/>
          <p:cNvCxnSpPr>
            <a:stCxn id="13" idx="1"/>
            <a:endCxn id="29" idx="0"/>
          </p:cNvCxnSpPr>
          <p:nvPr/>
        </p:nvCxnSpPr>
        <p:spPr bwMode="auto">
          <a:xfrm rot="10800000" flipV="1">
            <a:off x="1958363" y="2495771"/>
            <a:ext cx="3074934" cy="2468431"/>
          </a:xfrm>
          <a:prstGeom prst="bentConnector2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CuadroTexto 56"/>
          <p:cNvSpPr txBox="1"/>
          <p:nvPr/>
        </p:nvSpPr>
        <p:spPr>
          <a:xfrm>
            <a:off x="2696101" y="4601594"/>
            <a:ext cx="85783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OORR</a:t>
            </a:r>
            <a:endParaRPr kumimoji="0" lang="es-P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Flecha derecha 59"/>
          <p:cNvSpPr/>
          <p:nvPr/>
        </p:nvSpPr>
        <p:spPr bwMode="auto">
          <a:xfrm>
            <a:off x="1640846" y="5623139"/>
            <a:ext cx="4665364" cy="609373"/>
          </a:xfrm>
          <a:prstGeom prst="rightArrow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Sistema de Salud</a:t>
            </a:r>
          </a:p>
        </p:txBody>
      </p:sp>
      <p:cxnSp>
        <p:nvCxnSpPr>
          <p:cNvPr id="61" name="Conector angular 60"/>
          <p:cNvCxnSpPr>
            <a:stCxn id="13" idx="1"/>
            <a:endCxn id="5" idx="0"/>
          </p:cNvCxnSpPr>
          <p:nvPr/>
        </p:nvCxnSpPr>
        <p:spPr bwMode="auto">
          <a:xfrm rot="10800000" flipV="1">
            <a:off x="3146041" y="2495771"/>
            <a:ext cx="1887256" cy="1291277"/>
          </a:xfrm>
          <a:prstGeom prst="bentConnector2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Conector angular 63"/>
          <p:cNvCxnSpPr>
            <a:stCxn id="13" idx="1"/>
            <a:endCxn id="19" idx="0"/>
          </p:cNvCxnSpPr>
          <p:nvPr/>
        </p:nvCxnSpPr>
        <p:spPr bwMode="auto">
          <a:xfrm rot="10800000" flipV="1">
            <a:off x="4400555" y="2495771"/>
            <a:ext cx="632743" cy="832771"/>
          </a:xfrm>
          <a:prstGeom prst="bentConnector2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Botón de acción: Hacia delante o Siguiente 22">
            <a:hlinkClick r:id="rId2" action="ppaction://hlinksldjump" highlightClick="1"/>
          </p:cNvPr>
          <p:cNvSpPr/>
          <p:nvPr/>
        </p:nvSpPr>
        <p:spPr bwMode="auto">
          <a:xfrm flipH="1">
            <a:off x="11154627" y="6444852"/>
            <a:ext cx="506528" cy="24169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4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7856" y="332657"/>
            <a:ext cx="9358909" cy="463789"/>
          </a:xfrm>
        </p:spPr>
        <p:txBody>
          <a:bodyPr>
            <a:noAutofit/>
          </a:bodyPr>
          <a:lstStyle/>
          <a:p>
            <a:r>
              <a:rPr lang="es-PE" sz="2800" dirty="0" smtClean="0"/>
              <a:t>Tabla 12 - </a:t>
            </a:r>
            <a:r>
              <a:rPr lang="es-PE" sz="2800" dirty="0">
                <a:latin typeface="Arial Black" panose="020B0A04020102020204" pitchFamily="34" charset="0"/>
              </a:rPr>
              <a:t>Modelo operacional de la Actividad</a:t>
            </a:r>
            <a:br>
              <a:rPr lang="es-PE" sz="2800" dirty="0">
                <a:latin typeface="Arial Black" panose="020B0A04020102020204" pitchFamily="34" charset="0"/>
              </a:rPr>
            </a:br>
            <a:endParaRPr lang="es-PE" sz="2800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1045"/>
              </p:ext>
            </p:extLst>
          </p:nvPr>
        </p:nvGraphicFramePr>
        <p:xfrm>
          <a:off x="788276" y="1018754"/>
          <a:ext cx="11098924" cy="3639312"/>
        </p:xfrm>
        <a:graphic>
          <a:graphicData uri="http://schemas.openxmlformats.org/drawingml/2006/table">
            <a:tbl>
              <a:tblPr firstRow="1" firstCol="1" bandRow="1"/>
              <a:tblGrid>
                <a:gridCol w="3551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4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Arial"/>
                        </a:rPr>
                        <a:t>5. Diagrama de Gantt</a:t>
                      </a:r>
                      <a:endParaRPr lang="es-PE" sz="20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E" sz="1600" b="0" i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De</a:t>
                      </a: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acuerdo a lo señalado </a:t>
                      </a:r>
                      <a:r>
                        <a:rPr lang="es-PE" sz="1600" b="0" i="1" u="sng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en el punto previo</a:t>
                      </a: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, adjunte una tabla con la planificación de la ejecución de procesos según un diagrama de Gantt por meses, que contenga mínimamente los siguientes ítems: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Identificador de </a:t>
                      </a:r>
                      <a:r>
                        <a:rPr lang="es-PE" sz="1600" b="1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tarea</a:t>
                      </a: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/ proceso / acción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1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Tarea </a:t>
                      </a: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/ proceso / acción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1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Unidad de medida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1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Cantidad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Fecha de inicio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Fecha de término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Responsable</a:t>
                      </a:r>
                    </a:p>
                    <a:p>
                      <a:pPr marL="285750" indent="-28575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PE" sz="1600" b="0" i="1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Identificar los meses de ejecución, según el Diagrama de Gantt</a:t>
                      </a:r>
                    </a:p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PE" sz="1600" b="0" i="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* Esta información será remitida en formato electrónico</a:t>
                      </a:r>
                      <a:r>
                        <a:rPr lang="es-PE" sz="1600" b="0" i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. </a:t>
                      </a:r>
                      <a:endParaRPr lang="es-P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endParaRPr lang="es-PE" dirty="0"/>
                    </a:p>
                  </a:txBody>
                  <a:tcPr marL="68460" marR="684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ángulo 4"/>
          <p:cNvSpPr/>
          <p:nvPr/>
        </p:nvSpPr>
        <p:spPr bwMode="auto">
          <a:xfrm>
            <a:off x="1511239" y="1691283"/>
            <a:ext cx="1828102" cy="460791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Acción Común</a:t>
            </a:r>
          </a:p>
        </p:txBody>
      </p:sp>
      <p:sp>
        <p:nvSpPr>
          <p:cNvPr id="7" name="Rectángulo 6"/>
          <p:cNvSpPr/>
          <p:nvPr/>
        </p:nvSpPr>
        <p:spPr bwMode="auto">
          <a:xfrm>
            <a:off x="1511239" y="2102263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</a:p>
        </p:txBody>
      </p:sp>
      <p:sp>
        <p:nvSpPr>
          <p:cNvPr id="8" name="Rectángulo 7"/>
          <p:cNvSpPr/>
          <p:nvPr/>
        </p:nvSpPr>
        <p:spPr bwMode="auto">
          <a:xfrm>
            <a:off x="1514554" y="3802168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PRODUCTO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ACTIVIDAD</a:t>
            </a:r>
          </a:p>
        </p:txBody>
      </p:sp>
      <p:sp>
        <p:nvSpPr>
          <p:cNvPr id="9" name="Rectángulo 8"/>
          <p:cNvSpPr/>
          <p:nvPr/>
        </p:nvSpPr>
        <p:spPr bwMode="auto">
          <a:xfrm>
            <a:off x="1514499" y="2954912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Tarea</a:t>
            </a:r>
            <a:endParaRPr kumimoji="0" lang="es-MX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Unidad </a:t>
            </a:r>
            <a:r>
              <a:rPr lang="es-MX" sz="1600" i="1" dirty="0" err="1" smtClean="0">
                <a:solidFill>
                  <a:srgbClr val="000000"/>
                </a:solidFill>
                <a:latin typeface="Arial" charset="0"/>
                <a:cs typeface="Arial"/>
              </a:rPr>
              <a:t>Med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.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Cantidad</a:t>
            </a:r>
            <a:endParaRPr kumimoji="0" lang="es-MX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1" name="Rectángulo 10"/>
          <p:cNvSpPr/>
          <p:nvPr/>
        </p:nvSpPr>
        <p:spPr bwMode="auto">
          <a:xfrm>
            <a:off x="1514560" y="5650724"/>
            <a:ext cx="1734497" cy="58412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INVERSIÓN</a:t>
            </a: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Componente</a:t>
            </a:r>
          </a:p>
        </p:txBody>
      </p:sp>
      <p:sp>
        <p:nvSpPr>
          <p:cNvPr id="18" name="Rectángulo 17"/>
          <p:cNvSpPr/>
          <p:nvPr/>
        </p:nvSpPr>
        <p:spPr bwMode="auto">
          <a:xfrm>
            <a:off x="1514499" y="4663684"/>
            <a:ext cx="1734497" cy="8148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Tarea</a:t>
            </a:r>
            <a:endParaRPr kumimoji="0" lang="es-MX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Unidad </a:t>
            </a:r>
            <a:r>
              <a:rPr lang="es-MX" sz="1600" i="1" dirty="0" err="1" smtClean="0">
                <a:solidFill>
                  <a:srgbClr val="000000"/>
                </a:solidFill>
                <a:latin typeface="Arial" charset="0"/>
                <a:cs typeface="Arial"/>
              </a:rPr>
              <a:t>Med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.</a:t>
            </a:r>
            <a:endParaRPr kumimoji="0" lang="es-MX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      </a:t>
            </a:r>
            <a:r>
              <a:rPr lang="es-MX" sz="1600" i="1" dirty="0" smtClean="0">
                <a:solidFill>
                  <a:srgbClr val="000000"/>
                </a:solidFill>
                <a:latin typeface="Arial" charset="0"/>
                <a:cs typeface="Arial"/>
              </a:rPr>
              <a:t>Cantidad</a:t>
            </a:r>
            <a:endParaRPr kumimoji="0" lang="es-MX" sz="1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9" name="Botón de acción: Hacia delante o Siguiente 18">
            <a:hlinkClick r:id="rId3" action="ppaction://hlinksldjump" highlightClick="1"/>
          </p:cNvPr>
          <p:cNvSpPr/>
          <p:nvPr/>
        </p:nvSpPr>
        <p:spPr bwMode="auto">
          <a:xfrm flipH="1">
            <a:off x="11154627" y="6444852"/>
            <a:ext cx="506528" cy="241698"/>
          </a:xfrm>
          <a:prstGeom prst="actionButtonForwardNex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58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PE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10700</TotalTime>
  <Words>5903</Words>
  <Application>Microsoft Office PowerPoint</Application>
  <PresentationFormat>Panorámica</PresentationFormat>
  <Paragraphs>1340</Paragraphs>
  <Slides>45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45</vt:i4>
      </vt:variant>
    </vt:vector>
  </HeadingPairs>
  <TitlesOfParts>
    <vt:vector size="57" baseType="lpstr">
      <vt:lpstr>Arial</vt:lpstr>
      <vt:lpstr>Arial Black</vt:lpstr>
      <vt:lpstr>Arial Narrow</vt:lpstr>
      <vt:lpstr>Bahnschrift SemiLight Condensed</vt:lpstr>
      <vt:lpstr>Bell MT</vt:lpstr>
      <vt:lpstr>Calibri</vt:lpstr>
      <vt:lpstr>Century Gothic</vt:lpstr>
      <vt:lpstr>Times New Roman</vt:lpstr>
      <vt:lpstr>1_Default Design</vt:lpstr>
      <vt:lpstr>Default Design</vt:lpstr>
      <vt:lpstr>2_Default Design</vt:lpstr>
      <vt:lpstr>3_Default Design</vt:lpstr>
      <vt:lpstr>Reunión de Coordinación CCFFAA-EP  PP 0135 - 2021</vt:lpstr>
      <vt:lpstr>Sumario</vt:lpstr>
      <vt:lpstr>Categorías Presupuestales: Programas Presupuestales</vt:lpstr>
      <vt:lpstr>Tabla 12 - Modelo operacional de la Actividad </vt:lpstr>
      <vt:lpstr>Ficha de Indicadores de producción física- Tabla 15</vt:lpstr>
      <vt:lpstr>Tabla 12 - Modelo operacional de la Actividad </vt:lpstr>
      <vt:lpstr>Tabla 12 - Modelo operacional de la Actividad </vt:lpstr>
      <vt:lpstr>Proceso general para la entrega de Productos</vt:lpstr>
      <vt:lpstr>Tabla 12 - Modelo operacional de la Actividad </vt:lpstr>
      <vt:lpstr>Tabla 12 - Modelo operacional de la Actividad </vt:lpstr>
      <vt:lpstr>Listado de Insumos </vt:lpstr>
      <vt:lpstr>Actividades programadas en el AF 2021</vt:lpstr>
      <vt:lpstr>Metas Físicas de las Actividades AF 2021</vt:lpstr>
      <vt:lpstr>Metas Físicas de las Actividades AF 2021</vt:lpstr>
      <vt:lpstr>Metas Físicas de las Actividades AF 2021</vt:lpstr>
      <vt:lpstr>Seguimiento y Evaluación de las Actividades programadas</vt:lpstr>
      <vt:lpstr>Reporte de Metas Físicas, de las Actividades alcanzadas, en el SIAF</vt:lpstr>
      <vt:lpstr>Reporte de Metas Físicas, de las Actividades alcanzadas, en el SIAF</vt:lpstr>
      <vt:lpstr>Evaluación de Metas Físicas y Financieras del PP 0135 - Anexo N° 1  </vt:lpstr>
      <vt:lpstr>Informe de Evaluación - Anexo N° 2</vt:lpstr>
      <vt:lpstr>Presentación de PowerPoint</vt:lpstr>
      <vt:lpstr>Contenido del Informe de Evaluación</vt:lpstr>
      <vt:lpstr>Indicadores de Desempeño</vt:lpstr>
      <vt:lpstr> </vt:lpstr>
      <vt:lpstr> </vt:lpstr>
      <vt:lpstr>Evaluación PP 0135 – AF 2019</vt:lpstr>
      <vt:lpstr>Proyectos de Inversión del PP 0135</vt:lpstr>
      <vt:lpstr>Presentación de PowerPoint</vt:lpstr>
      <vt:lpstr>Presentación de PowerPoint</vt:lpstr>
      <vt:lpstr>Tareas de las Actividades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Definiciones respecto de los Indicadores de Producción Física</vt:lpstr>
      <vt:lpstr>Equipo Técnico PP 0135 - IIAA Análisis del PP 0135-Reducción de Productos (En el marco del Oficio Circular 002-MEF)</vt:lpstr>
      <vt:lpstr>ANTECEDENTES DEL PP 0135: “Mejora de las Capacidades Militares para la Defensa y el Desarrollo Nacional”</vt:lpstr>
      <vt:lpstr>ANTECEDENTES DEL PP 0135: “Mejora de las Capacidades Militares para la Defensa y el Desarrollo Nacional”</vt:lpstr>
      <vt:lpstr>ANTECEDENTES DEL PP 0135: “Mejora de las Capacidades Militares para la Defensa y el Desarrollo Nacional”</vt:lpstr>
      <vt:lpstr>ANTECEDENTES DEL PP 0135: “Mejora de las Capacidades Militares para la Defensa y el Desarrollo Nacional”</vt:lpstr>
      <vt:lpstr>ANÁLISIS DE LOS PRODUCTOS DEL PP 0135</vt:lpstr>
      <vt:lpstr>PROPUESTA DE PRODUCTOS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Causas del problema</dc:title>
  <dc:creator>Yanet Pacheco</dc:creator>
  <cp:lastModifiedBy>Hp</cp:lastModifiedBy>
  <cp:revision>517</cp:revision>
  <cp:lastPrinted>2018-06-20T22:30:50Z</cp:lastPrinted>
  <dcterms:created xsi:type="dcterms:W3CDTF">2015-08-03T21:29:31Z</dcterms:created>
  <dcterms:modified xsi:type="dcterms:W3CDTF">2021-04-07T16:03:02Z</dcterms:modified>
</cp:coreProperties>
</file>